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drawings/drawing1.xml" ContentType="application/vnd.openxmlformats-officedocument.drawingml.chartshap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542" r:id="rId3"/>
    <p:sldId id="832" r:id="rId5"/>
    <p:sldId id="833" r:id="rId6"/>
    <p:sldId id="834" r:id="rId7"/>
    <p:sldId id="835" r:id="rId8"/>
    <p:sldId id="837" r:id="rId9"/>
    <p:sldId id="829" r:id="rId10"/>
    <p:sldId id="839" r:id="rId11"/>
    <p:sldId id="838" r:id="rId12"/>
    <p:sldId id="840" r:id="rId13"/>
    <p:sldId id="841" r:id="rId14"/>
    <p:sldId id="842" r:id="rId15"/>
    <p:sldId id="795" r:id="rId16"/>
    <p:sldId id="844" r:id="rId17"/>
    <p:sldId id="845" r:id="rId18"/>
    <p:sldId id="846" r:id="rId19"/>
    <p:sldId id="847" r:id="rId20"/>
    <p:sldId id="849" r:id="rId21"/>
    <p:sldId id="654" r:id="rId22"/>
  </p:sldIdLst>
  <p:sldSz cx="9144000" cy="6858000" type="screen4x3"/>
  <p:notesSz cx="6797675" cy="9928225"/>
  <p:custDataLst>
    <p:tags r:id="rId2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506020202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506020202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506020202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506020202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50602020203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50602020203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50602020203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50602020203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506020202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1CF"/>
    <a:srgbClr val="D09E00"/>
    <a:srgbClr val="A47D00"/>
    <a:srgbClr val="F6F5BD"/>
    <a:srgbClr val="F1C7C7"/>
    <a:srgbClr val="E6E6E6"/>
    <a:srgbClr val="B3B3B3"/>
    <a:srgbClr val="990000"/>
    <a:srgbClr val="EBAFAF"/>
    <a:srgbClr val="ACE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 autoAdjust="0"/>
    <p:restoredTop sz="79851" autoAdjust="0"/>
  </p:normalViewPr>
  <p:slideViewPr>
    <p:cSldViewPr snapToObjects="1" showGuides="1">
      <p:cViewPr varScale="1">
        <p:scale>
          <a:sx n="72" d="100"/>
          <a:sy n="72" d="100"/>
        </p:scale>
        <p:origin x="151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024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kaigu\OneDrive\2020-02-15%20&#21271;&#20140;&#26234;&#28304;\2020-03-05-WiFI&#34013;&#29273;&#20449;&#21495;&#23460;&#20869;&#23450;&#20301;&#19982;&#36793;&#32536;&#35745;&#31639;\&#25968;&#25454;\2020-0409\04-09-&#34013;&#29273;&#23450;&#20301;-&#36712;&#36857;&#24179;&#28369;-&#39592;&#26550;&#32422;&#26463;-&#32467;&#26524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kaigu\OneDrive\2020-02-15%20&#21271;&#20140;&#26234;&#28304;\2020-03-05-WiFI&#34013;&#29273;&#20449;&#21495;&#23460;&#20869;&#23450;&#20301;&#19982;&#36793;&#32536;&#35745;&#31639;\&#25968;&#25454;\2020-0409\04-09-&#34013;&#29273;&#23450;&#20301;-&#36712;&#36857;&#24179;&#28369;-&#39592;&#26550;&#32422;&#26463;-&#32467;&#26524;.xlsx" TargetMode="External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kaigu\OneDrive\2020-02-15%20&#21271;&#20140;&#26234;&#28304;\2020-03-05-WiFI&#34013;&#29273;&#20449;&#21495;&#23460;&#20869;&#23450;&#20301;&#19982;&#36793;&#32536;&#35745;&#31639;\&#25968;&#25454;\2020-0409\04-09-&#34013;&#29273;&#23450;&#20301;-&#36712;&#36857;&#24179;&#28369;-&#39592;&#26550;&#32422;&#26463;-&#32467;&#2652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Sheet1!$M$1</c:f>
              <c:strCache>
                <c:ptCount val="1"/>
                <c:pt idx="0">
                  <c:v>calculated_y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elete val="1"/>
          </c:dLbls>
          <c:xVal>
            <c:numRef>
              <c:f>Sheet1!$L$2:$L$125</c:f>
              <c:numCache>
                <c:formatCode>General</c:formatCode>
                <c:ptCount val="124"/>
                <c:pt idx="0">
                  <c:v>38.1684962135985</c:v>
                </c:pt>
                <c:pt idx="1">
                  <c:v>37.5859714120414</c:v>
                </c:pt>
                <c:pt idx="2">
                  <c:v>38.0273268217747</c:v>
                </c:pt>
                <c:pt idx="3">
                  <c:v>37.9346766670192</c:v>
                </c:pt>
                <c:pt idx="4">
                  <c:v>38.4037299285582</c:v>
                </c:pt>
                <c:pt idx="5">
                  <c:v>37.9609349108642</c:v>
                </c:pt>
                <c:pt idx="6">
                  <c:v>37.1459834649395</c:v>
                </c:pt>
                <c:pt idx="7">
                  <c:v>38.1544257168151</c:v>
                </c:pt>
                <c:pt idx="8">
                  <c:v>36.2341152187199</c:v>
                </c:pt>
                <c:pt idx="9">
                  <c:v>38.2026122056333</c:v>
                </c:pt>
                <c:pt idx="10">
                  <c:v>38.3669314721989</c:v>
                </c:pt>
                <c:pt idx="11">
                  <c:v>38.1592542174216</c:v>
                </c:pt>
                <c:pt idx="12">
                  <c:v>38.1668104539424</c:v>
                </c:pt>
                <c:pt idx="13">
                  <c:v>38.2049022373504</c:v>
                </c:pt>
                <c:pt idx="14">
                  <c:v>31.7808846850245</c:v>
                </c:pt>
                <c:pt idx="15">
                  <c:v>28.3557855658158</c:v>
                </c:pt>
                <c:pt idx="16">
                  <c:v>31.3875982005866</c:v>
                </c:pt>
                <c:pt idx="17">
                  <c:v>31.3978119318759</c:v>
                </c:pt>
                <c:pt idx="18">
                  <c:v>31.357540361027</c:v>
                </c:pt>
                <c:pt idx="19">
                  <c:v>31.3141136801556</c:v>
                </c:pt>
                <c:pt idx="20">
                  <c:v>26.1668987042872</c:v>
                </c:pt>
                <c:pt idx="21">
                  <c:v>24.5186119611982</c:v>
                </c:pt>
                <c:pt idx="22">
                  <c:v>22.0444984943985</c:v>
                </c:pt>
                <c:pt idx="23">
                  <c:v>25.7202039206712</c:v>
                </c:pt>
                <c:pt idx="24">
                  <c:v>21.7404376658023</c:v>
                </c:pt>
                <c:pt idx="25">
                  <c:v>25.0830078852557</c:v>
                </c:pt>
                <c:pt idx="26">
                  <c:v>24.2709358313004</c:v>
                </c:pt>
                <c:pt idx="27">
                  <c:v>13.8935536233749</c:v>
                </c:pt>
                <c:pt idx="28">
                  <c:v>14.3447482454485</c:v>
                </c:pt>
                <c:pt idx="29">
                  <c:v>14.4936842819297</c:v>
                </c:pt>
                <c:pt idx="30">
                  <c:v>14.7558148728283</c:v>
                </c:pt>
                <c:pt idx="31">
                  <c:v>14.6288569307273</c:v>
                </c:pt>
                <c:pt idx="32">
                  <c:v>14.8917532979277</c:v>
                </c:pt>
                <c:pt idx="33">
                  <c:v>14.9325004217223</c:v>
                </c:pt>
                <c:pt idx="34">
                  <c:v>15.1853350128714</c:v>
                </c:pt>
                <c:pt idx="35">
                  <c:v>15.2532091900018</c:v>
                </c:pt>
                <c:pt idx="36">
                  <c:v>14.9977208123344</c:v>
                </c:pt>
                <c:pt idx="37">
                  <c:v>15.2786210403396</c:v>
                </c:pt>
                <c:pt idx="38">
                  <c:v>14.9263311145559</c:v>
                </c:pt>
                <c:pt idx="39">
                  <c:v>12.9600811683701</c:v>
                </c:pt>
                <c:pt idx="40">
                  <c:v>8.7759232466658</c:v>
                </c:pt>
                <c:pt idx="41">
                  <c:v>8.21519560738788</c:v>
                </c:pt>
                <c:pt idx="42">
                  <c:v>8.42375185657603</c:v>
                </c:pt>
                <c:pt idx="43">
                  <c:v>6.57165989930986</c:v>
                </c:pt>
                <c:pt idx="44">
                  <c:v>6.62100115821168</c:v>
                </c:pt>
                <c:pt idx="45">
                  <c:v>7.76144643295119</c:v>
                </c:pt>
                <c:pt idx="46">
                  <c:v>7.15169383796102</c:v>
                </c:pt>
                <c:pt idx="47">
                  <c:v>7.09234673798254</c:v>
                </c:pt>
                <c:pt idx="48">
                  <c:v>11.7189771230439</c:v>
                </c:pt>
                <c:pt idx="49">
                  <c:v>20.9246941869111</c:v>
                </c:pt>
                <c:pt idx="50">
                  <c:v>20.8387016225568</c:v>
                </c:pt>
                <c:pt idx="51">
                  <c:v>20.9812267688832</c:v>
                </c:pt>
                <c:pt idx="52">
                  <c:v>21.0342696630823</c:v>
                </c:pt>
                <c:pt idx="53">
                  <c:v>20.8535132707274</c:v>
                </c:pt>
                <c:pt idx="54">
                  <c:v>22.8195964028711</c:v>
                </c:pt>
                <c:pt idx="55">
                  <c:v>30.9700604734741</c:v>
                </c:pt>
                <c:pt idx="56">
                  <c:v>28.4290267623096</c:v>
                </c:pt>
                <c:pt idx="57">
                  <c:v>28.0161304261486</c:v>
                </c:pt>
                <c:pt idx="58">
                  <c:v>27.9287891234529</c:v>
                </c:pt>
                <c:pt idx="59">
                  <c:v>27.7783500959257</c:v>
                </c:pt>
                <c:pt idx="60">
                  <c:v>21.0123979219422</c:v>
                </c:pt>
                <c:pt idx="61">
                  <c:v>7.25603051958759</c:v>
                </c:pt>
                <c:pt idx="62">
                  <c:v>7.45342570728553</c:v>
                </c:pt>
                <c:pt idx="63">
                  <c:v>7.41496420559958</c:v>
                </c:pt>
                <c:pt idx="64">
                  <c:v>11.5294144121322</c:v>
                </c:pt>
                <c:pt idx="65">
                  <c:v>11.2529150142812</c:v>
                </c:pt>
                <c:pt idx="66">
                  <c:v>11.7667488126147</c:v>
                </c:pt>
                <c:pt idx="67">
                  <c:v>11.8755648167581</c:v>
                </c:pt>
                <c:pt idx="68">
                  <c:v>12.4262651406112</c:v>
                </c:pt>
                <c:pt idx="69">
                  <c:v>11.5387726890629</c:v>
                </c:pt>
                <c:pt idx="70">
                  <c:v>10.3713061590227</c:v>
                </c:pt>
                <c:pt idx="71">
                  <c:v>10.9321710169577</c:v>
                </c:pt>
                <c:pt idx="72">
                  <c:v>10.9389363055041</c:v>
                </c:pt>
                <c:pt idx="73">
                  <c:v>0</c:v>
                </c:pt>
                <c:pt idx="74">
                  <c:v>10.8589095358284</c:v>
                </c:pt>
                <c:pt idx="75">
                  <c:v>13.6261142079766</c:v>
                </c:pt>
                <c:pt idx="76">
                  <c:v>14.3262679552037</c:v>
                </c:pt>
                <c:pt idx="77">
                  <c:v>14.5662155880093</c:v>
                </c:pt>
                <c:pt idx="78">
                  <c:v>14.5428515563531</c:v>
                </c:pt>
                <c:pt idx="79">
                  <c:v>14.252491660975</c:v>
                </c:pt>
                <c:pt idx="80">
                  <c:v>14.4508007805378</c:v>
                </c:pt>
                <c:pt idx="81">
                  <c:v>14.4511266624012</c:v>
                </c:pt>
                <c:pt idx="82">
                  <c:v>14.4724053981849</c:v>
                </c:pt>
                <c:pt idx="83">
                  <c:v>15.3031475058253</c:v>
                </c:pt>
                <c:pt idx="84">
                  <c:v>20.1749147213955</c:v>
                </c:pt>
                <c:pt idx="85">
                  <c:v>21.0455934033959</c:v>
                </c:pt>
                <c:pt idx="86">
                  <c:v>23.8125850565275</c:v>
                </c:pt>
                <c:pt idx="87">
                  <c:v>20.0301151376615</c:v>
                </c:pt>
                <c:pt idx="88">
                  <c:v>20.9522290145124</c:v>
                </c:pt>
                <c:pt idx="89">
                  <c:v>23.2965855394825</c:v>
                </c:pt>
                <c:pt idx="90">
                  <c:v>24.875546995422</c:v>
                </c:pt>
                <c:pt idx="91">
                  <c:v>31.9754546640854</c:v>
                </c:pt>
                <c:pt idx="92">
                  <c:v>33</c:v>
                </c:pt>
                <c:pt idx="93">
                  <c:v>33</c:v>
                </c:pt>
                <c:pt idx="94">
                  <c:v>33</c:v>
                </c:pt>
                <c:pt idx="95">
                  <c:v>33</c:v>
                </c:pt>
                <c:pt idx="96">
                  <c:v>33</c:v>
                </c:pt>
                <c:pt idx="97">
                  <c:v>33</c:v>
                </c:pt>
                <c:pt idx="98">
                  <c:v>38.5044263366496</c:v>
                </c:pt>
                <c:pt idx="99">
                  <c:v>38.9098720621333</c:v>
                </c:pt>
                <c:pt idx="100">
                  <c:v>39.0694473533599</c:v>
                </c:pt>
                <c:pt idx="101">
                  <c:v>39.1138415919035</c:v>
                </c:pt>
                <c:pt idx="102">
                  <c:v>39.2657711020691</c:v>
                </c:pt>
                <c:pt idx="103">
                  <c:v>38.7658129980202</c:v>
                </c:pt>
                <c:pt idx="104">
                  <c:v>38.8156707185728</c:v>
                </c:pt>
                <c:pt idx="105">
                  <c:v>39.0635775637237</c:v>
                </c:pt>
                <c:pt idx="106">
                  <c:v>38.447153601145</c:v>
                </c:pt>
                <c:pt idx="107">
                  <c:v>38.5070864143022</c:v>
                </c:pt>
                <c:pt idx="108">
                  <c:v>38.6604740900487</c:v>
                </c:pt>
                <c:pt idx="109">
                  <c:v>39.1303186283809</c:v>
                </c:pt>
                <c:pt idx="110">
                  <c:v>38.543739208103</c:v>
                </c:pt>
                <c:pt idx="111">
                  <c:v>39.1255599747055</c:v>
                </c:pt>
                <c:pt idx="112">
                  <c:v>38.9510941670348</c:v>
                </c:pt>
                <c:pt idx="113">
                  <c:v>39.1105115513813</c:v>
                </c:pt>
                <c:pt idx="114">
                  <c:v>39.0648317587062</c:v>
                </c:pt>
                <c:pt idx="115">
                  <c:v>38.9805122401589</c:v>
                </c:pt>
                <c:pt idx="116">
                  <c:v>39.092499416349</c:v>
                </c:pt>
                <c:pt idx="117">
                  <c:v>39.181414519271</c:v>
                </c:pt>
                <c:pt idx="118">
                  <c:v>38.6004687705938</c:v>
                </c:pt>
                <c:pt idx="119">
                  <c:v>38.681466489195</c:v>
                </c:pt>
                <c:pt idx="120">
                  <c:v>38.5648427105609</c:v>
                </c:pt>
                <c:pt idx="121">
                  <c:v>39.1844996221401</c:v>
                </c:pt>
                <c:pt idx="122">
                  <c:v>38.0377033954445</c:v>
                </c:pt>
                <c:pt idx="123">
                  <c:v>25.7206987782438</c:v>
                </c:pt>
              </c:numCache>
            </c:numRef>
          </c:xVal>
          <c:yVal>
            <c:numRef>
              <c:f>Sheet1!$M$2:$M$125</c:f>
              <c:numCache>
                <c:formatCode>General</c:formatCode>
                <c:ptCount val="124"/>
                <c:pt idx="0">
                  <c:v>14.4945982718123</c:v>
                </c:pt>
                <c:pt idx="1">
                  <c:v>13.9224427207097</c:v>
                </c:pt>
                <c:pt idx="2">
                  <c:v>14.4443174871931</c:v>
                </c:pt>
                <c:pt idx="3">
                  <c:v>14.3310750689544</c:v>
                </c:pt>
                <c:pt idx="4">
                  <c:v>14.8037299285582</c:v>
                </c:pt>
                <c:pt idx="5">
                  <c:v>12.3676412606201</c:v>
                </c:pt>
                <c:pt idx="6">
                  <c:v>13.5459834649395</c:v>
                </c:pt>
                <c:pt idx="7">
                  <c:v>12.6880408308028</c:v>
                </c:pt>
                <c:pt idx="8">
                  <c:v>12.6341152187199</c:v>
                </c:pt>
                <c:pt idx="9">
                  <c:v>12.7678323755748</c:v>
                </c:pt>
                <c:pt idx="10">
                  <c:v>13.0399270734165</c:v>
                </c:pt>
                <c:pt idx="11">
                  <c:v>14.5592542174216</c:v>
                </c:pt>
                <c:pt idx="12">
                  <c:v>12.7085485982542</c:v>
                </c:pt>
                <c:pt idx="13">
                  <c:v>12.7716244171358</c:v>
                </c:pt>
                <c:pt idx="14">
                  <c:v>6.99048349179171</c:v>
                </c:pt>
                <c:pt idx="15">
                  <c:v>7.77355360110118</c:v>
                </c:pt>
                <c:pt idx="16">
                  <c:v>6.23587854478839</c:v>
                </c:pt>
                <c:pt idx="17">
                  <c:v>6.4317103414864</c:v>
                </c:pt>
                <c:pt idx="18">
                  <c:v>6.18422919076329</c:v>
                </c:pt>
                <c:pt idx="19">
                  <c:v>5.71495571513991</c:v>
                </c:pt>
                <c:pt idx="20">
                  <c:v>3.1371258880662</c:v>
                </c:pt>
                <c:pt idx="21">
                  <c:v>3.42914095811174</c:v>
                </c:pt>
                <c:pt idx="22">
                  <c:v>5.09134053186128</c:v>
                </c:pt>
                <c:pt idx="23">
                  <c:v>3.40027557532397</c:v>
                </c:pt>
                <c:pt idx="24">
                  <c:v>4.84221189538992</c:v>
                </c:pt>
                <c:pt idx="25">
                  <c:v>3.39463063221955</c:v>
                </c:pt>
                <c:pt idx="26">
                  <c:v>3.33007344471693</c:v>
                </c:pt>
                <c:pt idx="27">
                  <c:v>3.52831230082447</c:v>
                </c:pt>
                <c:pt idx="28">
                  <c:v>3.53327348178747</c:v>
                </c:pt>
                <c:pt idx="29">
                  <c:v>3.53844441279072</c:v>
                </c:pt>
                <c:pt idx="30">
                  <c:v>3.49709395882938</c:v>
                </c:pt>
                <c:pt idx="31">
                  <c:v>3.56398506180501</c:v>
                </c:pt>
                <c:pt idx="32">
                  <c:v>3.57634624723827</c:v>
                </c:pt>
                <c:pt idx="33">
                  <c:v>3.58802624149447</c:v>
                </c:pt>
                <c:pt idx="34">
                  <c:v>3.6075672390513</c:v>
                </c:pt>
                <c:pt idx="35">
                  <c:v>3.57013105379132</c:v>
                </c:pt>
                <c:pt idx="36">
                  <c:v>3.5228041983809</c:v>
                </c:pt>
                <c:pt idx="37">
                  <c:v>3.58885072583273</c:v>
                </c:pt>
                <c:pt idx="38">
                  <c:v>3.54341609905201</c:v>
                </c:pt>
                <c:pt idx="39">
                  <c:v>3.43021477994045</c:v>
                </c:pt>
                <c:pt idx="40">
                  <c:v>3.5649462631628</c:v>
                </c:pt>
                <c:pt idx="41">
                  <c:v>5.06519560738788</c:v>
                </c:pt>
                <c:pt idx="42">
                  <c:v>5.27375185657603</c:v>
                </c:pt>
                <c:pt idx="43">
                  <c:v>6.75468973976373</c:v>
                </c:pt>
                <c:pt idx="44">
                  <c:v>7.1940512224395</c:v>
                </c:pt>
                <c:pt idx="45">
                  <c:v>3.34668973731</c:v>
                </c:pt>
                <c:pt idx="46">
                  <c:v>4.00169383796102</c:v>
                </c:pt>
                <c:pt idx="47">
                  <c:v>4.70120358832595</c:v>
                </c:pt>
                <c:pt idx="48">
                  <c:v>5.43800498723662</c:v>
                </c:pt>
                <c:pt idx="49">
                  <c:v>5.05484472425786</c:v>
                </c:pt>
                <c:pt idx="50">
                  <c:v>5.07740864682021</c:v>
                </c:pt>
                <c:pt idx="51">
                  <c:v>5.08808244348385</c:v>
                </c:pt>
                <c:pt idx="52">
                  <c:v>4.97193612830582</c:v>
                </c:pt>
                <c:pt idx="53">
                  <c:v>5.17835308516686</c:v>
                </c:pt>
                <c:pt idx="54">
                  <c:v>7.69579181251914</c:v>
                </c:pt>
                <c:pt idx="55">
                  <c:v>5.32770550092625</c:v>
                </c:pt>
                <c:pt idx="56">
                  <c:v>3.72771237866169</c:v>
                </c:pt>
                <c:pt idx="57">
                  <c:v>3.89997900195113</c:v>
                </c:pt>
                <c:pt idx="58">
                  <c:v>3.93641912013911</c:v>
                </c:pt>
                <c:pt idx="59">
                  <c:v>3.99918456757327</c:v>
                </c:pt>
                <c:pt idx="60">
                  <c:v>6.93612453468896</c:v>
                </c:pt>
                <c:pt idx="61">
                  <c:v>12.8486990357822</c:v>
                </c:pt>
                <c:pt idx="62">
                  <c:v>14.606413457147</c:v>
                </c:pt>
                <c:pt idx="63">
                  <c:v>14.2639312671345</c:v>
                </c:pt>
                <c:pt idx="64">
                  <c:v>8.37941441213223</c:v>
                </c:pt>
                <c:pt idx="65">
                  <c:v>8.10291501428128</c:v>
                </c:pt>
                <c:pt idx="66">
                  <c:v>8.61674881261479</c:v>
                </c:pt>
                <c:pt idx="67">
                  <c:v>8.72556481675816</c:v>
                </c:pt>
                <c:pt idx="68">
                  <c:v>22.59</c:v>
                </c:pt>
                <c:pt idx="69">
                  <c:v>9</c:v>
                </c:pt>
                <c:pt idx="70">
                  <c:v>20</c:v>
                </c:pt>
                <c:pt idx="71">
                  <c:v>20.0078289830422</c:v>
                </c:pt>
                <c:pt idx="72">
                  <c:v>20.0010636944958</c:v>
                </c:pt>
                <c:pt idx="73">
                  <c:v>0</c:v>
                </c:pt>
                <c:pt idx="74">
                  <c:v>20.0810904641715</c:v>
                </c:pt>
                <c:pt idx="75">
                  <c:v>22.59</c:v>
                </c:pt>
                <c:pt idx="76">
                  <c:v>22.59</c:v>
                </c:pt>
                <c:pt idx="77">
                  <c:v>22.59</c:v>
                </c:pt>
                <c:pt idx="78">
                  <c:v>22.59</c:v>
                </c:pt>
                <c:pt idx="79">
                  <c:v>22.59</c:v>
                </c:pt>
                <c:pt idx="80">
                  <c:v>22.59</c:v>
                </c:pt>
                <c:pt idx="81">
                  <c:v>22.59</c:v>
                </c:pt>
                <c:pt idx="82">
                  <c:v>22.59</c:v>
                </c:pt>
                <c:pt idx="83">
                  <c:v>22.59</c:v>
                </c:pt>
                <c:pt idx="84">
                  <c:v>20.4137957498069</c:v>
                </c:pt>
                <c:pt idx="85">
                  <c:v>20.7454965470065</c:v>
                </c:pt>
                <c:pt idx="86">
                  <c:v>20</c:v>
                </c:pt>
                <c:pt idx="87">
                  <c:v>22.59</c:v>
                </c:pt>
                <c:pt idx="88">
                  <c:v>20.6790053193409</c:v>
                </c:pt>
                <c:pt idx="89">
                  <c:v>20</c:v>
                </c:pt>
                <c:pt idx="90">
                  <c:v>20</c:v>
                </c:pt>
                <c:pt idx="91">
                  <c:v>20</c:v>
                </c:pt>
                <c:pt idx="92">
                  <c:v>19.6952586566439</c:v>
                </c:pt>
                <c:pt idx="93">
                  <c:v>19.9480120588778</c:v>
                </c:pt>
                <c:pt idx="94">
                  <c:v>19.7714371158612</c:v>
                </c:pt>
                <c:pt idx="95">
                  <c:v>19.9094686172996</c:v>
                </c:pt>
                <c:pt idx="96">
                  <c:v>19.7550799131823</c:v>
                </c:pt>
                <c:pt idx="97">
                  <c:v>9.36260601210781</c:v>
                </c:pt>
                <c:pt idx="98">
                  <c:v>13.2676035010166</c:v>
                </c:pt>
                <c:pt idx="99">
                  <c:v>13.9389771900092</c:v>
                </c:pt>
                <c:pt idx="100">
                  <c:v>14.2032163845773</c:v>
                </c:pt>
                <c:pt idx="101">
                  <c:v>14.2767283784836</c:v>
                </c:pt>
                <c:pt idx="102">
                  <c:v>14.5283069975084</c:v>
                </c:pt>
                <c:pt idx="103">
                  <c:v>13.7004311671326</c:v>
                </c:pt>
                <c:pt idx="104">
                  <c:v>13.7829900885079</c:v>
                </c:pt>
                <c:pt idx="105">
                  <c:v>14.1934966562044</c:v>
                </c:pt>
                <c:pt idx="106">
                  <c:v>14.8471536011449</c:v>
                </c:pt>
                <c:pt idx="107">
                  <c:v>14.9070864143022</c:v>
                </c:pt>
                <c:pt idx="108">
                  <c:v>15.0604740900487</c:v>
                </c:pt>
                <c:pt idx="109">
                  <c:v>14.3040125451876</c:v>
                </c:pt>
                <c:pt idx="110">
                  <c:v>14.943739208103</c:v>
                </c:pt>
                <c:pt idx="111">
                  <c:v>14.2961327361974</c:v>
                </c:pt>
                <c:pt idx="112">
                  <c:v>14.0072364782352</c:v>
                </c:pt>
                <c:pt idx="113">
                  <c:v>14.2712141963147</c:v>
                </c:pt>
                <c:pt idx="114">
                  <c:v>14.1955734656495</c:v>
                </c:pt>
                <c:pt idx="115">
                  <c:v>14.0559495834304</c:v>
                </c:pt>
                <c:pt idx="116">
                  <c:v>14.2413880746338</c:v>
                </c:pt>
                <c:pt idx="117">
                  <c:v>14.3886217409519</c:v>
                </c:pt>
                <c:pt idx="118">
                  <c:v>13.4266392464299</c:v>
                </c:pt>
                <c:pt idx="119">
                  <c:v>13.5607625919711</c:v>
                </c:pt>
                <c:pt idx="120">
                  <c:v>13.3676463952411</c:v>
                </c:pt>
                <c:pt idx="121">
                  <c:v>14.3937303332095</c:v>
                </c:pt>
                <c:pt idx="122">
                  <c:v>14.5671530240627</c:v>
                </c:pt>
                <c:pt idx="123">
                  <c:v>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774703"/>
        <c:axId val="95773039"/>
      </c:scatterChart>
      <c:valAx>
        <c:axId val="957747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773039"/>
        <c:crosses val="autoZero"/>
        <c:crossBetween val="midCat"/>
      </c:valAx>
      <c:valAx>
        <c:axId val="9577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7747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Sheet1!$O$1</c:f>
              <c:strCache>
                <c:ptCount val="1"/>
                <c:pt idx="0">
                  <c:v>smooth_y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elete val="1"/>
          </c:dLbls>
          <c:xVal>
            <c:numRef>
              <c:f>Sheet1!$N$2:$N$125</c:f>
              <c:numCache>
                <c:formatCode>General</c:formatCode>
                <c:ptCount val="124"/>
                <c:pt idx="0">
                  <c:v>38.1684962135985</c:v>
                </c:pt>
                <c:pt idx="1">
                  <c:v>37.5859714120414</c:v>
                </c:pt>
                <c:pt idx="2">
                  <c:v>38.0240402085984</c:v>
                </c:pt>
                <c:pt idx="3">
                  <c:v>37.9825279480515</c:v>
                </c:pt>
                <c:pt idx="4">
                  <c:v>37.8945303586312</c:v>
                </c:pt>
                <c:pt idx="5">
                  <c:v>37.9199501376392</c:v>
                </c:pt>
                <c:pt idx="6">
                  <c:v>37.5798378479794</c:v>
                </c:pt>
                <c:pt idx="7">
                  <c:v>37.5396143033944</c:v>
                </c:pt>
                <c:pt idx="8">
                  <c:v>37.6208136156613</c:v>
                </c:pt>
                <c:pt idx="9">
                  <c:v>37.8234677661578</c:v>
                </c:pt>
                <c:pt idx="10">
                  <c:v>37.8259447135832</c:v>
                </c:pt>
                <c:pt idx="11">
                  <c:v>38.2201021173093</c:v>
                </c:pt>
                <c:pt idx="12">
                  <c:v>36.9357566131875</c:v>
                </c:pt>
                <c:pt idx="13">
                  <c:v>34.9335274319109</c:v>
                </c:pt>
                <c:pt idx="14">
                  <c:v>33.5791962285439</c:v>
                </c:pt>
                <c:pt idx="15">
                  <c:v>32.2253965241306</c:v>
                </c:pt>
                <c:pt idx="16">
                  <c:v>30.855924148866</c:v>
                </c:pt>
                <c:pt idx="17">
                  <c:v>30.7625699478922</c:v>
                </c:pt>
                <c:pt idx="18">
                  <c:v>30.3247925755865</c:v>
                </c:pt>
                <c:pt idx="19">
                  <c:v>28.9509953277088</c:v>
                </c:pt>
                <c:pt idx="20">
                  <c:v>27.0803326402133</c:v>
                </c:pt>
                <c:pt idx="21">
                  <c:v>25.9528653521422</c:v>
                </c:pt>
                <c:pt idx="22">
                  <c:v>24.0381301492715</c:v>
                </c:pt>
                <c:pt idx="23">
                  <c:v>23.8213519854652</c:v>
                </c:pt>
                <c:pt idx="24">
                  <c:v>23.7718167594856</c:v>
                </c:pt>
                <c:pt idx="25">
                  <c:v>22.1416277852809</c:v>
                </c:pt>
                <c:pt idx="26">
                  <c:v>19.8665366502363</c:v>
                </c:pt>
                <c:pt idx="27">
                  <c:v>18.4171859734618</c:v>
                </c:pt>
                <c:pt idx="28">
                  <c:v>16.3517473709764</c:v>
                </c:pt>
                <c:pt idx="29">
                  <c:v>14.4233315908617</c:v>
                </c:pt>
                <c:pt idx="30">
                  <c:v>14.6229715257723</c:v>
                </c:pt>
                <c:pt idx="31">
                  <c:v>14.7405219610271</c:v>
                </c:pt>
                <c:pt idx="32">
                  <c:v>14.8788521072154</c:v>
                </c:pt>
                <c:pt idx="33">
                  <c:v>14.9783309706501</c:v>
                </c:pt>
                <c:pt idx="34">
                  <c:v>15.0521037469715</c:v>
                </c:pt>
                <c:pt idx="35">
                  <c:v>15.1294772954539</c:v>
                </c:pt>
                <c:pt idx="36">
                  <c:v>15.1282434340206</c:v>
                </c:pt>
                <c:pt idx="37">
                  <c:v>14.6831926651204</c:v>
                </c:pt>
                <c:pt idx="38">
                  <c:v>13.3877354764531</c:v>
                </c:pt>
                <c:pt idx="39">
                  <c:v>12.0312304354638</c:v>
                </c:pt>
                <c:pt idx="40">
                  <c:v>10.6602565987111</c:v>
                </c:pt>
                <c:pt idx="41">
                  <c:v>8.98932235566194</c:v>
                </c:pt>
                <c:pt idx="42">
                  <c:v>7.72150635363025</c:v>
                </c:pt>
                <c:pt idx="43">
                  <c:v>7.51861099088733</c:v>
                </c:pt>
                <c:pt idx="44">
                  <c:v>7.30591063700196</c:v>
                </c:pt>
                <c:pt idx="45">
                  <c:v>7.03962961328326</c:v>
                </c:pt>
                <c:pt idx="46">
                  <c:v>8.06909305803008</c:v>
                </c:pt>
                <c:pt idx="47">
                  <c:v>10.9298316637699</c:v>
                </c:pt>
                <c:pt idx="48">
                  <c:v>13.5452827016911</c:v>
                </c:pt>
                <c:pt idx="49">
                  <c:v>16.3111892878755</c:v>
                </c:pt>
                <c:pt idx="50">
                  <c:v>19.0995738728955</c:v>
                </c:pt>
                <c:pt idx="51">
                  <c:v>20.9264811024322</c:v>
                </c:pt>
                <c:pt idx="52">
                  <c:v>21.3054615456242</c:v>
                </c:pt>
                <c:pt idx="53">
                  <c:v>23.3317333158076</c:v>
                </c:pt>
                <c:pt idx="54">
                  <c:v>24.8212933144929</c:v>
                </c:pt>
                <c:pt idx="55">
                  <c:v>26.2176654671062</c:v>
                </c:pt>
                <c:pt idx="56">
                  <c:v>27.6327206376513</c:v>
                </c:pt>
                <c:pt idx="57">
                  <c:v>28.6244713762622</c:v>
                </c:pt>
                <c:pt idx="58">
                  <c:v>26.6329388659558</c:v>
                </c:pt>
                <c:pt idx="59">
                  <c:v>22.3983396174114</c:v>
                </c:pt>
                <c:pt idx="60">
                  <c:v>18.2857986736388</c:v>
                </c:pt>
                <c:pt idx="61">
                  <c:v>14.1830336900681</c:v>
                </c:pt>
                <c:pt idx="62">
                  <c:v>10.9332465533094</c:v>
                </c:pt>
                <c:pt idx="63">
                  <c:v>8.98134997177724</c:v>
                </c:pt>
                <c:pt idx="64">
                  <c:v>9.88349363038268</c:v>
                </c:pt>
                <c:pt idx="65">
                  <c:v>10.7679214522772</c:v>
                </c:pt>
                <c:pt idx="66">
                  <c:v>11.7701816392795</c:v>
                </c:pt>
                <c:pt idx="67">
                  <c:v>11.7720532946656</c:v>
                </c:pt>
                <c:pt idx="68">
                  <c:v>11.5957315236139</c:v>
                </c:pt>
                <c:pt idx="69">
                  <c:v>11.4288159644825</c:v>
                </c:pt>
                <c:pt idx="70">
                  <c:v>11.2414902622317</c:v>
                </c:pt>
                <c:pt idx="71">
                  <c:v>8.7562372341095</c:v>
                </c:pt>
                <c:pt idx="72">
                  <c:v>8.6202646034626</c:v>
                </c:pt>
                <c:pt idx="73">
                  <c:v>9.27122621325339</c:v>
                </c:pt>
                <c:pt idx="74">
                  <c:v>9.95004560090258</c:v>
                </c:pt>
                <c:pt idx="75">
                  <c:v>10.6755014574036</c:v>
                </c:pt>
                <c:pt idx="76">
                  <c:v>13.5840717686742</c:v>
                </c:pt>
                <c:pt idx="77">
                  <c:v>14.2627881937035</c:v>
                </c:pt>
                <c:pt idx="78">
                  <c:v>14.4277255082158</c:v>
                </c:pt>
                <c:pt idx="79">
                  <c:v>14.4526972496553</c:v>
                </c:pt>
                <c:pt idx="80">
                  <c:v>14.4339352116904</c:v>
                </c:pt>
                <c:pt idx="81">
                  <c:v>14.5859944015848</c:v>
                </c:pt>
                <c:pt idx="82">
                  <c:v>15.7704790136689</c:v>
                </c:pt>
                <c:pt idx="83">
                  <c:v>17.0894375382406</c:v>
                </c:pt>
                <c:pt idx="84">
                  <c:v>18.9617292170658</c:v>
                </c:pt>
                <c:pt idx="85">
                  <c:v>20.0732711649611</c:v>
                </c:pt>
                <c:pt idx="86">
                  <c:v>21.2030874666986</c:v>
                </c:pt>
                <c:pt idx="87">
                  <c:v>21.8274216303159</c:v>
                </c:pt>
                <c:pt idx="88">
                  <c:v>22.5934123487212</c:v>
                </c:pt>
                <c:pt idx="89">
                  <c:v>24.2259862702328</c:v>
                </c:pt>
                <c:pt idx="90">
                  <c:v>26.8199632427005</c:v>
                </c:pt>
                <c:pt idx="91">
                  <c:v>29.229517439798</c:v>
                </c:pt>
                <c:pt idx="92">
                  <c:v>31.1702003319015</c:v>
                </c:pt>
                <c:pt idx="93">
                  <c:v>32.795090932817</c:v>
                </c:pt>
                <c:pt idx="94">
                  <c:v>33</c:v>
                </c:pt>
                <c:pt idx="95">
                  <c:v>33</c:v>
                </c:pt>
                <c:pt idx="96">
                  <c:v>34.1008852673299</c:v>
                </c:pt>
                <c:pt idx="97">
                  <c:v>35.2828596797565</c:v>
                </c:pt>
                <c:pt idx="98">
                  <c:v>36.4967491504285</c:v>
                </c:pt>
                <c:pt idx="99">
                  <c:v>37.7195174688093</c:v>
                </c:pt>
                <c:pt idx="100">
                  <c:v>38.9726716892231</c:v>
                </c:pt>
                <c:pt idx="101">
                  <c:v>39.0249490214972</c:v>
                </c:pt>
                <c:pt idx="102">
                  <c:v>39.0061087527851</c:v>
                </c:pt>
                <c:pt idx="103">
                  <c:v>39.0049347948579</c:v>
                </c:pt>
                <c:pt idx="104">
                  <c:v>38.8715971967061</c:v>
                </c:pt>
                <c:pt idx="105">
                  <c:v>38.7198602591528</c:v>
                </c:pt>
                <c:pt idx="106">
                  <c:v>38.6987924775585</c:v>
                </c:pt>
                <c:pt idx="107">
                  <c:v>38.7617220595201</c:v>
                </c:pt>
                <c:pt idx="108">
                  <c:v>38.657754388396</c:v>
                </c:pt>
                <c:pt idx="109">
                  <c:v>38.7934356631081</c:v>
                </c:pt>
                <c:pt idx="110">
                  <c:v>38.8822372136546</c:v>
                </c:pt>
                <c:pt idx="111">
                  <c:v>38.9722447059211</c:v>
                </c:pt>
                <c:pt idx="112">
                  <c:v>38.9591473319862</c:v>
                </c:pt>
                <c:pt idx="113">
                  <c:v>39.0465019383974</c:v>
                </c:pt>
                <c:pt idx="114">
                  <c:v>39.039889826726</c:v>
                </c:pt>
                <c:pt idx="115">
                  <c:v>39.0859538971733</c:v>
                </c:pt>
                <c:pt idx="116">
                  <c:v>38.9839453410158</c:v>
                </c:pt>
                <c:pt idx="117">
                  <c:v>38.9072722871136</c:v>
                </c:pt>
                <c:pt idx="118">
                  <c:v>38.824138381194</c:v>
                </c:pt>
                <c:pt idx="119">
                  <c:v>38.8425384223522</c:v>
                </c:pt>
                <c:pt idx="120">
                  <c:v>38.6137961975869</c:v>
                </c:pt>
                <c:pt idx="121">
                  <c:v>36.0378421991169</c:v>
                </c:pt>
                <c:pt idx="122">
                  <c:v>38.0377033954445</c:v>
                </c:pt>
                <c:pt idx="123">
                  <c:v>25.7206987782438</c:v>
                </c:pt>
              </c:numCache>
            </c:numRef>
          </c:xVal>
          <c:yVal>
            <c:numRef>
              <c:f>Sheet1!$O$2:$O$125</c:f>
              <c:numCache>
                <c:formatCode>General</c:formatCode>
                <c:ptCount val="124"/>
                <c:pt idx="0">
                  <c:v>14.4945982718123</c:v>
                </c:pt>
                <c:pt idx="1">
                  <c:v>13.9224427207097</c:v>
                </c:pt>
                <c:pt idx="2">
                  <c:v>14.3992326954455</c:v>
                </c:pt>
                <c:pt idx="3">
                  <c:v>13.9738412932071</c:v>
                </c:pt>
                <c:pt idx="4">
                  <c:v>13.8985494420531</c:v>
                </c:pt>
                <c:pt idx="5">
                  <c:v>13.547294110775</c:v>
                </c:pt>
                <c:pt idx="6">
                  <c:v>13.2079021407281</c:v>
                </c:pt>
                <c:pt idx="7">
                  <c:v>12.8007226301314</c:v>
                </c:pt>
                <c:pt idx="8">
                  <c:v>12.9351797926907</c:v>
                </c:pt>
                <c:pt idx="9">
                  <c:v>13.1378339431871</c:v>
                </c:pt>
                <c:pt idx="10">
                  <c:v>13.1419354966774</c:v>
                </c:pt>
                <c:pt idx="11">
                  <c:v>13.1694373363606</c:v>
                </c:pt>
                <c:pt idx="12">
                  <c:v>12.013967559604</c:v>
                </c:pt>
                <c:pt idx="13">
                  <c:v>10.9606928651409</c:v>
                </c:pt>
                <c:pt idx="14">
                  <c:v>9.29601773061428</c:v>
                </c:pt>
                <c:pt idx="15">
                  <c:v>8.04065007926071</c:v>
                </c:pt>
                <c:pt idx="16">
                  <c:v>6.72317103398619</c:v>
                </c:pt>
                <c:pt idx="17">
                  <c:v>6.46806547865583</c:v>
                </c:pt>
                <c:pt idx="18">
                  <c:v>5.54077993604884</c:v>
                </c:pt>
                <c:pt idx="19">
                  <c:v>4.97943241871351</c:v>
                </c:pt>
                <c:pt idx="20">
                  <c:v>4.71135845678848</c:v>
                </c:pt>
                <c:pt idx="21">
                  <c:v>4.15456773370062</c:v>
                </c:pt>
                <c:pt idx="22">
                  <c:v>3.98001896975062</c:v>
                </c:pt>
                <c:pt idx="23">
                  <c:v>4.03151991858129</c:v>
                </c:pt>
                <c:pt idx="24">
                  <c:v>4.01170641590233</c:v>
                </c:pt>
                <c:pt idx="25">
                  <c:v>3.69910076969497</c:v>
                </c:pt>
                <c:pt idx="26">
                  <c:v>3.72570035098767</c:v>
                </c:pt>
                <c:pt idx="27">
                  <c:v>3.46494685446783</c:v>
                </c:pt>
                <c:pt idx="28">
                  <c:v>3.48543951978979</c:v>
                </c:pt>
                <c:pt idx="29">
                  <c:v>3.53222184320741</c:v>
                </c:pt>
                <c:pt idx="30">
                  <c:v>3.54182863249017</c:v>
                </c:pt>
                <c:pt idx="31">
                  <c:v>3.55277918443157</c:v>
                </c:pt>
                <c:pt idx="32">
                  <c:v>3.56660374968369</c:v>
                </c:pt>
                <c:pt idx="33">
                  <c:v>3.58121116867607</c:v>
                </c:pt>
                <c:pt idx="34">
                  <c:v>3.57297499599125</c:v>
                </c:pt>
                <c:pt idx="35">
                  <c:v>3.57547589171014</c:v>
                </c:pt>
                <c:pt idx="36">
                  <c:v>3.56655386322165</c:v>
                </c:pt>
                <c:pt idx="37">
                  <c:v>3.53108337139948</c:v>
                </c:pt>
                <c:pt idx="38">
                  <c:v>3.53004641327378</c:v>
                </c:pt>
                <c:pt idx="39">
                  <c:v>3.83852469507517</c:v>
                </c:pt>
                <c:pt idx="40">
                  <c:v>4.17550492122383</c:v>
                </c:pt>
                <c:pt idx="41">
                  <c:v>4.81775964936618</c:v>
                </c:pt>
                <c:pt idx="42">
                  <c:v>5.57052693786599</c:v>
                </c:pt>
                <c:pt idx="43">
                  <c:v>5.52687563269543</c:v>
                </c:pt>
                <c:pt idx="44">
                  <c:v>5.31417527881006</c:v>
                </c:pt>
                <c:pt idx="45">
                  <c:v>5.19966562516004</c:v>
                </c:pt>
                <c:pt idx="46">
                  <c:v>4.93632867465462</c:v>
                </c:pt>
                <c:pt idx="47">
                  <c:v>4.50848737501829</c:v>
                </c:pt>
                <c:pt idx="48">
                  <c:v>4.85463115692033</c:v>
                </c:pt>
                <c:pt idx="49">
                  <c:v>5.0719088780249</c:v>
                </c:pt>
                <c:pt idx="50">
                  <c:v>5.12605538602087</c:v>
                </c:pt>
                <c:pt idx="51">
                  <c:v>5.07412500560692</c:v>
                </c:pt>
                <c:pt idx="52">
                  <c:v>5.60231442325918</c:v>
                </c:pt>
                <c:pt idx="53">
                  <c:v>5.65237379408039</c:v>
                </c:pt>
                <c:pt idx="54">
                  <c:v>5.38029978111595</c:v>
                </c:pt>
                <c:pt idx="55">
                  <c:v>5.16590835584501</c:v>
                </c:pt>
                <c:pt idx="56">
                  <c:v>4.91752156283946</c:v>
                </c:pt>
                <c:pt idx="57">
                  <c:v>4.17820011385029</c:v>
                </c:pt>
                <c:pt idx="58">
                  <c:v>4.49988392060283</c:v>
                </c:pt>
                <c:pt idx="59">
                  <c:v>6.32408125202694</c:v>
                </c:pt>
                <c:pt idx="60">
                  <c:v>8.46536814306613</c:v>
                </c:pt>
                <c:pt idx="61">
                  <c:v>10.5308705724652</c:v>
                </c:pt>
                <c:pt idx="62">
                  <c:v>11.406916541377</c:v>
                </c:pt>
                <c:pt idx="63">
                  <c:v>11.6402746372954</c:v>
                </c:pt>
                <c:pt idx="64">
                  <c:v>10.7938845926619</c:v>
                </c:pt>
                <c:pt idx="65">
                  <c:v>9.61771486458419</c:v>
                </c:pt>
                <c:pt idx="66">
                  <c:v>11.2829286111572</c:v>
                </c:pt>
                <c:pt idx="67">
                  <c:v>11.4070457287308</c:v>
                </c:pt>
                <c:pt idx="68">
                  <c:v>13.7864627258745</c:v>
                </c:pt>
                <c:pt idx="69">
                  <c:v>16.06467875996</c:v>
                </c:pt>
                <c:pt idx="70">
                  <c:v>18.3197785355076</c:v>
                </c:pt>
                <c:pt idx="71">
                  <c:v>13.8017785355076</c:v>
                </c:pt>
                <c:pt idx="72">
                  <c:v>16.0179966283419</c:v>
                </c:pt>
                <c:pt idx="73">
                  <c:v>16.5359966283419</c:v>
                </c:pt>
                <c:pt idx="74">
                  <c:v>17.0524308317334</c:v>
                </c:pt>
                <c:pt idx="75">
                  <c:v>17.5702180928343</c:v>
                </c:pt>
                <c:pt idx="76">
                  <c:v>22.0882180928343</c:v>
                </c:pt>
                <c:pt idx="77">
                  <c:v>22.59</c:v>
                </c:pt>
                <c:pt idx="78">
                  <c:v>22.59</c:v>
                </c:pt>
                <c:pt idx="79">
                  <c:v>22.59</c:v>
                </c:pt>
                <c:pt idx="80">
                  <c:v>22.59</c:v>
                </c:pt>
                <c:pt idx="81">
                  <c:v>22.59</c:v>
                </c:pt>
                <c:pt idx="82">
                  <c:v>22.1547591499613</c:v>
                </c:pt>
                <c:pt idx="83">
                  <c:v>21.7858584593626</c:v>
                </c:pt>
                <c:pt idx="84">
                  <c:v>21.2678584593626</c:v>
                </c:pt>
                <c:pt idx="85">
                  <c:v>21.2678584593626</c:v>
                </c:pt>
                <c:pt idx="86">
                  <c:v>20.8856595232308</c:v>
                </c:pt>
                <c:pt idx="87">
                  <c:v>20.8029003732694</c:v>
                </c:pt>
                <c:pt idx="88">
                  <c:v>20.6538010638681</c:v>
                </c:pt>
                <c:pt idx="89">
                  <c:v>20.6538010638681</c:v>
                </c:pt>
                <c:pt idx="90">
                  <c:v>20.0748527951969</c:v>
                </c:pt>
                <c:pt idx="91">
                  <c:v>19.9286541431043</c:v>
                </c:pt>
                <c:pt idx="92">
                  <c:v>19.8829415662766</c:v>
                </c:pt>
                <c:pt idx="93">
                  <c:v>19.8648352897365</c:v>
                </c:pt>
                <c:pt idx="94">
                  <c:v>19.8158512723729</c:v>
                </c:pt>
                <c:pt idx="95">
                  <c:v>17.7493207434657</c:v>
                </c:pt>
                <c:pt idx="96">
                  <c:v>16.4132390318935</c:v>
                </c:pt>
                <c:pt idx="97">
                  <c:v>15.2467470467231</c:v>
                </c:pt>
                <c:pt idx="98">
                  <c:v>14.1054966001786</c:v>
                </c:pt>
                <c:pt idx="99">
                  <c:v>13.0098262932389</c:v>
                </c:pt>
                <c:pt idx="100">
                  <c:v>14.042966490319</c:v>
                </c:pt>
                <c:pt idx="101">
                  <c:v>14.1295320235422</c:v>
                </c:pt>
                <c:pt idx="102">
                  <c:v>14.098334603242</c:v>
                </c:pt>
                <c:pt idx="103">
                  <c:v>14.0963906575674</c:v>
                </c:pt>
                <c:pt idx="104">
                  <c:v>14.2104757020997</c:v>
                </c:pt>
                <c:pt idx="105">
                  <c:v>14.2862315854584</c:v>
                </c:pt>
                <c:pt idx="106">
                  <c:v>14.5582401700416</c:v>
                </c:pt>
                <c:pt idx="107">
                  <c:v>14.6624446613776</c:v>
                </c:pt>
                <c:pt idx="108">
                  <c:v>14.8124931717573</c:v>
                </c:pt>
                <c:pt idx="109">
                  <c:v>14.7022889987678</c:v>
                </c:pt>
                <c:pt idx="110">
                  <c:v>14.5223190115544</c:v>
                </c:pt>
                <c:pt idx="111">
                  <c:v>14.3644670328076</c:v>
                </c:pt>
                <c:pt idx="112">
                  <c:v>14.3427792168999</c:v>
                </c:pt>
                <c:pt idx="113">
                  <c:v>14.1652212919654</c:v>
                </c:pt>
                <c:pt idx="114">
                  <c:v>14.1542723596527</c:v>
                </c:pt>
                <c:pt idx="115">
                  <c:v>14.230549412196</c:v>
                </c:pt>
                <c:pt idx="116">
                  <c:v>14.0616344222191</c:v>
                </c:pt>
                <c:pt idx="117">
                  <c:v>13.9346722474834</c:v>
                </c:pt>
                <c:pt idx="118">
                  <c:v>13.7970116098456</c:v>
                </c:pt>
                <c:pt idx="119">
                  <c:v>13.8274800615607</c:v>
                </c:pt>
                <c:pt idx="120">
                  <c:v>13.8631863181829</c:v>
                </c:pt>
                <c:pt idx="121">
                  <c:v>12.9778584688969</c:v>
                </c:pt>
                <c:pt idx="122">
                  <c:v>14.5671530240627</c:v>
                </c:pt>
                <c:pt idx="123">
                  <c:v>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68879"/>
        <c:axId val="2112793007"/>
      </c:scatterChart>
      <c:valAx>
        <c:axId val="76868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12793007"/>
        <c:crosses val="autoZero"/>
        <c:crossBetween val="midCat"/>
      </c:valAx>
      <c:valAx>
        <c:axId val="211279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68688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Sheet1!$Q$1</c:f>
              <c:strCache>
                <c:ptCount val="1"/>
                <c:pt idx="0">
                  <c:v>skeleton_y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elete val="1"/>
          </c:dLbls>
          <c:xVal>
            <c:numRef>
              <c:f>Sheet1!$P$2:$P$125</c:f>
              <c:numCache>
                <c:formatCode>General</c:formatCode>
                <c:ptCount val="124"/>
                <c:pt idx="0">
                  <c:v>38.1684962135985</c:v>
                </c:pt>
                <c:pt idx="1">
                  <c:v>37.5859714120414</c:v>
                </c:pt>
                <c:pt idx="2">
                  <c:v>38.0240402085984</c:v>
                </c:pt>
                <c:pt idx="3">
                  <c:v>37.9825279480515</c:v>
                </c:pt>
                <c:pt idx="4">
                  <c:v>37.8945303586312</c:v>
                </c:pt>
                <c:pt idx="5">
                  <c:v>37.9199501376392</c:v>
                </c:pt>
                <c:pt idx="6">
                  <c:v>37.5798378479794</c:v>
                </c:pt>
                <c:pt idx="7">
                  <c:v>37.5396143033944</c:v>
                </c:pt>
                <c:pt idx="8">
                  <c:v>37.6208136156613</c:v>
                </c:pt>
                <c:pt idx="9">
                  <c:v>37.8234677661578</c:v>
                </c:pt>
                <c:pt idx="10">
                  <c:v>37.8259447135832</c:v>
                </c:pt>
                <c:pt idx="11">
                  <c:v>38.2201021173093</c:v>
                </c:pt>
                <c:pt idx="12">
                  <c:v>36.9357566131875</c:v>
                </c:pt>
                <c:pt idx="13">
                  <c:v>35</c:v>
                </c:pt>
                <c:pt idx="14">
                  <c:v>33.5791962285439</c:v>
                </c:pt>
                <c:pt idx="15">
                  <c:v>32.2253965241306</c:v>
                </c:pt>
                <c:pt idx="16">
                  <c:v>30.855924148866</c:v>
                </c:pt>
                <c:pt idx="17">
                  <c:v>30.7625699478922</c:v>
                </c:pt>
                <c:pt idx="18">
                  <c:v>30.3247925755865</c:v>
                </c:pt>
                <c:pt idx="19">
                  <c:v>28.9509953277088</c:v>
                </c:pt>
                <c:pt idx="20">
                  <c:v>27.0803326402133</c:v>
                </c:pt>
                <c:pt idx="21">
                  <c:v>25.9528653521422</c:v>
                </c:pt>
                <c:pt idx="22">
                  <c:v>24.0381301492715</c:v>
                </c:pt>
                <c:pt idx="23">
                  <c:v>23.8213519854652</c:v>
                </c:pt>
                <c:pt idx="24">
                  <c:v>23.7718167594856</c:v>
                </c:pt>
                <c:pt idx="25">
                  <c:v>22.1416277852809</c:v>
                </c:pt>
                <c:pt idx="26">
                  <c:v>19.8665366502363</c:v>
                </c:pt>
                <c:pt idx="27">
                  <c:v>18.4171859734618</c:v>
                </c:pt>
                <c:pt idx="28">
                  <c:v>16.3517473709764</c:v>
                </c:pt>
                <c:pt idx="29">
                  <c:v>14.4233315908617</c:v>
                </c:pt>
                <c:pt idx="30">
                  <c:v>14.6229715257723</c:v>
                </c:pt>
                <c:pt idx="31">
                  <c:v>14.7405219610271</c:v>
                </c:pt>
                <c:pt idx="32">
                  <c:v>14.8788521072154</c:v>
                </c:pt>
                <c:pt idx="33">
                  <c:v>14.9783309706501</c:v>
                </c:pt>
                <c:pt idx="34">
                  <c:v>15.0521037469715</c:v>
                </c:pt>
                <c:pt idx="35">
                  <c:v>15.1294772954539</c:v>
                </c:pt>
                <c:pt idx="36">
                  <c:v>15.1282434340206</c:v>
                </c:pt>
                <c:pt idx="37">
                  <c:v>14.6831926651204</c:v>
                </c:pt>
                <c:pt idx="38">
                  <c:v>13.3877354764531</c:v>
                </c:pt>
                <c:pt idx="39">
                  <c:v>12.0312304354638</c:v>
                </c:pt>
                <c:pt idx="40">
                  <c:v>10.6602565987111</c:v>
                </c:pt>
                <c:pt idx="41">
                  <c:v>8.98932235566194</c:v>
                </c:pt>
                <c:pt idx="42">
                  <c:v>7.72150635363025</c:v>
                </c:pt>
                <c:pt idx="43">
                  <c:v>7.51861099088733</c:v>
                </c:pt>
                <c:pt idx="44">
                  <c:v>7.30591063700196</c:v>
                </c:pt>
                <c:pt idx="45">
                  <c:v>7.03962961328326</c:v>
                </c:pt>
                <c:pt idx="46">
                  <c:v>8.06909305803008</c:v>
                </c:pt>
                <c:pt idx="47">
                  <c:v>10.9298316637699</c:v>
                </c:pt>
                <c:pt idx="48">
                  <c:v>13.5452827016911</c:v>
                </c:pt>
                <c:pt idx="49">
                  <c:v>16.3111892878755</c:v>
                </c:pt>
                <c:pt idx="50">
                  <c:v>19.0995738728955</c:v>
                </c:pt>
                <c:pt idx="51">
                  <c:v>20.9264811024322</c:v>
                </c:pt>
                <c:pt idx="52">
                  <c:v>21.3054615456242</c:v>
                </c:pt>
                <c:pt idx="53">
                  <c:v>23.3317333158076</c:v>
                </c:pt>
                <c:pt idx="54">
                  <c:v>24.8212933144929</c:v>
                </c:pt>
                <c:pt idx="55">
                  <c:v>26.2176654671062</c:v>
                </c:pt>
                <c:pt idx="56">
                  <c:v>27.6327206376513</c:v>
                </c:pt>
                <c:pt idx="57">
                  <c:v>28.6244713762622</c:v>
                </c:pt>
                <c:pt idx="58">
                  <c:v>26.6329388659558</c:v>
                </c:pt>
                <c:pt idx="59">
                  <c:v>22.3983396174114</c:v>
                </c:pt>
                <c:pt idx="60">
                  <c:v>18.2857986736388</c:v>
                </c:pt>
                <c:pt idx="61">
                  <c:v>14.1830336900681</c:v>
                </c:pt>
                <c:pt idx="62">
                  <c:v>10.9332465533094</c:v>
                </c:pt>
                <c:pt idx="63">
                  <c:v>7</c:v>
                </c:pt>
                <c:pt idx="64">
                  <c:v>9.88349363038268</c:v>
                </c:pt>
                <c:pt idx="65">
                  <c:v>10.7679214522772</c:v>
                </c:pt>
                <c:pt idx="66">
                  <c:v>11.7701816392795</c:v>
                </c:pt>
                <c:pt idx="67">
                  <c:v>11.7720532946656</c:v>
                </c:pt>
                <c:pt idx="68">
                  <c:v>7</c:v>
                </c:pt>
                <c:pt idx="69">
                  <c:v>7</c:v>
                </c:pt>
                <c:pt idx="70">
                  <c:v>11.2414902622317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10.6755014574036</c:v>
                </c:pt>
                <c:pt idx="76">
                  <c:v>13.5840717686742</c:v>
                </c:pt>
                <c:pt idx="77">
                  <c:v>14.2627881937035</c:v>
                </c:pt>
                <c:pt idx="78">
                  <c:v>14.4277255082158</c:v>
                </c:pt>
                <c:pt idx="79">
                  <c:v>14.4526972496553</c:v>
                </c:pt>
                <c:pt idx="80">
                  <c:v>14.4339352116904</c:v>
                </c:pt>
                <c:pt idx="81">
                  <c:v>14.5859944015848</c:v>
                </c:pt>
                <c:pt idx="82">
                  <c:v>15.7704790136689</c:v>
                </c:pt>
                <c:pt idx="83">
                  <c:v>17.0894375382406</c:v>
                </c:pt>
                <c:pt idx="84">
                  <c:v>23.5</c:v>
                </c:pt>
                <c:pt idx="85">
                  <c:v>23.5</c:v>
                </c:pt>
                <c:pt idx="86">
                  <c:v>23.5</c:v>
                </c:pt>
                <c:pt idx="87">
                  <c:v>23.5</c:v>
                </c:pt>
                <c:pt idx="88">
                  <c:v>22.5934123487212</c:v>
                </c:pt>
                <c:pt idx="89">
                  <c:v>24.2259862702328</c:v>
                </c:pt>
                <c:pt idx="90">
                  <c:v>26.8199632427005</c:v>
                </c:pt>
                <c:pt idx="91">
                  <c:v>29.229517439798</c:v>
                </c:pt>
                <c:pt idx="92">
                  <c:v>31.1702003319015</c:v>
                </c:pt>
                <c:pt idx="93">
                  <c:v>32.795090932817</c:v>
                </c:pt>
                <c:pt idx="94">
                  <c:v>33</c:v>
                </c:pt>
                <c:pt idx="95">
                  <c:v>35</c:v>
                </c:pt>
                <c:pt idx="96">
                  <c:v>35</c:v>
                </c:pt>
                <c:pt idx="97">
                  <c:v>35.2828596797565</c:v>
                </c:pt>
                <c:pt idx="98">
                  <c:v>36.4967491504285</c:v>
                </c:pt>
                <c:pt idx="99">
                  <c:v>37.7195174688093</c:v>
                </c:pt>
                <c:pt idx="100">
                  <c:v>38.9726716892231</c:v>
                </c:pt>
                <c:pt idx="101">
                  <c:v>39.0249490214972</c:v>
                </c:pt>
                <c:pt idx="102">
                  <c:v>39.0061087527851</c:v>
                </c:pt>
                <c:pt idx="103">
                  <c:v>39.0049347948579</c:v>
                </c:pt>
                <c:pt idx="104">
                  <c:v>38.8715971967061</c:v>
                </c:pt>
                <c:pt idx="105">
                  <c:v>38.7198602591528</c:v>
                </c:pt>
                <c:pt idx="106">
                  <c:v>38.6987924775585</c:v>
                </c:pt>
                <c:pt idx="107">
                  <c:v>38.7617220595201</c:v>
                </c:pt>
                <c:pt idx="108">
                  <c:v>38.657754388396</c:v>
                </c:pt>
                <c:pt idx="109">
                  <c:v>38.7934356631081</c:v>
                </c:pt>
                <c:pt idx="110">
                  <c:v>38.8822372136546</c:v>
                </c:pt>
                <c:pt idx="111">
                  <c:v>38.9722447059211</c:v>
                </c:pt>
                <c:pt idx="112">
                  <c:v>38.9591473319862</c:v>
                </c:pt>
                <c:pt idx="113">
                  <c:v>39.0465019383974</c:v>
                </c:pt>
                <c:pt idx="114">
                  <c:v>39.039889826726</c:v>
                </c:pt>
                <c:pt idx="115">
                  <c:v>39.0859538971733</c:v>
                </c:pt>
                <c:pt idx="116">
                  <c:v>38.9839453410158</c:v>
                </c:pt>
                <c:pt idx="117">
                  <c:v>38.9072722871136</c:v>
                </c:pt>
                <c:pt idx="118">
                  <c:v>38.824138381194</c:v>
                </c:pt>
                <c:pt idx="119">
                  <c:v>38.8425384223522</c:v>
                </c:pt>
                <c:pt idx="120">
                  <c:v>38.6137961975869</c:v>
                </c:pt>
                <c:pt idx="121">
                  <c:v>36.0378421991169</c:v>
                </c:pt>
                <c:pt idx="122">
                  <c:v>38.0377033954445</c:v>
                </c:pt>
                <c:pt idx="123">
                  <c:v>25.7206987782438</c:v>
                </c:pt>
              </c:numCache>
            </c:numRef>
          </c:xVal>
          <c:yVal>
            <c:numRef>
              <c:f>Sheet1!$Q$2:$Q$125</c:f>
              <c:numCache>
                <c:formatCode>General</c:formatCode>
                <c:ptCount val="124"/>
                <c:pt idx="0">
                  <c:v>14.4945982718123</c:v>
                </c:pt>
                <c:pt idx="1">
                  <c:v>13.9224427207097</c:v>
                </c:pt>
                <c:pt idx="2">
                  <c:v>14.3992326954455</c:v>
                </c:pt>
                <c:pt idx="3">
                  <c:v>13.9738412932071</c:v>
                </c:pt>
                <c:pt idx="4">
                  <c:v>13.8985494420531</c:v>
                </c:pt>
                <c:pt idx="5">
                  <c:v>13.547294110775</c:v>
                </c:pt>
                <c:pt idx="6">
                  <c:v>13.2079021407281</c:v>
                </c:pt>
                <c:pt idx="7">
                  <c:v>12.8007226301314</c:v>
                </c:pt>
                <c:pt idx="8">
                  <c:v>12.9351797926907</c:v>
                </c:pt>
                <c:pt idx="9">
                  <c:v>13.1378339431871</c:v>
                </c:pt>
                <c:pt idx="10">
                  <c:v>13.1419354966774</c:v>
                </c:pt>
                <c:pt idx="11">
                  <c:v>13.1694373363606</c:v>
                </c:pt>
                <c:pt idx="12">
                  <c:v>12.013967559604</c:v>
                </c:pt>
                <c:pt idx="13">
                  <c:v>10.9606928651409</c:v>
                </c:pt>
                <c:pt idx="14">
                  <c:v>9.07826086956521</c:v>
                </c:pt>
                <c:pt idx="15">
                  <c:v>9.07826086956521</c:v>
                </c:pt>
                <c:pt idx="16">
                  <c:v>5.54782608695652</c:v>
                </c:pt>
                <c:pt idx="17">
                  <c:v>5.54782608695652</c:v>
                </c:pt>
                <c:pt idx="18">
                  <c:v>5.54077993604884</c:v>
                </c:pt>
                <c:pt idx="19">
                  <c:v>4.97943241871351</c:v>
                </c:pt>
                <c:pt idx="20">
                  <c:v>4.71135845678848</c:v>
                </c:pt>
                <c:pt idx="21">
                  <c:v>4.15456773370062</c:v>
                </c:pt>
                <c:pt idx="22">
                  <c:v>3.98001896975062</c:v>
                </c:pt>
                <c:pt idx="23">
                  <c:v>4.03151991858129</c:v>
                </c:pt>
                <c:pt idx="24">
                  <c:v>4.01170641590233</c:v>
                </c:pt>
                <c:pt idx="25">
                  <c:v>3.69910076969497</c:v>
                </c:pt>
                <c:pt idx="26">
                  <c:v>3.72570035098767</c:v>
                </c:pt>
                <c:pt idx="27">
                  <c:v>3.46494685446783</c:v>
                </c:pt>
                <c:pt idx="28">
                  <c:v>3.48543951978979</c:v>
                </c:pt>
                <c:pt idx="29">
                  <c:v>3.53222184320741</c:v>
                </c:pt>
                <c:pt idx="30">
                  <c:v>3.54182863249017</c:v>
                </c:pt>
                <c:pt idx="31">
                  <c:v>3.55277918443157</c:v>
                </c:pt>
                <c:pt idx="32">
                  <c:v>3.56660374968369</c:v>
                </c:pt>
                <c:pt idx="33">
                  <c:v>3.58121116867607</c:v>
                </c:pt>
                <c:pt idx="34">
                  <c:v>3.57297499599125</c:v>
                </c:pt>
                <c:pt idx="35">
                  <c:v>3.57547589171014</c:v>
                </c:pt>
                <c:pt idx="36">
                  <c:v>3.56655386322165</c:v>
                </c:pt>
                <c:pt idx="37">
                  <c:v>3.53108337139948</c:v>
                </c:pt>
                <c:pt idx="38">
                  <c:v>3.53004641327378</c:v>
                </c:pt>
                <c:pt idx="39">
                  <c:v>3.83852469507517</c:v>
                </c:pt>
                <c:pt idx="40">
                  <c:v>4.17550492122383</c:v>
                </c:pt>
                <c:pt idx="41">
                  <c:v>4.81775964936618</c:v>
                </c:pt>
                <c:pt idx="42">
                  <c:v>5.54782608695652</c:v>
                </c:pt>
                <c:pt idx="43">
                  <c:v>5.52687563269543</c:v>
                </c:pt>
                <c:pt idx="44">
                  <c:v>5.31417527881006</c:v>
                </c:pt>
                <c:pt idx="45">
                  <c:v>5.19966562516004</c:v>
                </c:pt>
                <c:pt idx="46">
                  <c:v>4.93632867465462</c:v>
                </c:pt>
                <c:pt idx="47">
                  <c:v>4.50848737501829</c:v>
                </c:pt>
                <c:pt idx="48">
                  <c:v>4.85463115692033</c:v>
                </c:pt>
                <c:pt idx="49">
                  <c:v>5.0719088780249</c:v>
                </c:pt>
                <c:pt idx="50">
                  <c:v>5.12605538602087</c:v>
                </c:pt>
                <c:pt idx="51">
                  <c:v>5.07412500560692</c:v>
                </c:pt>
                <c:pt idx="52">
                  <c:v>5.54782608695652</c:v>
                </c:pt>
                <c:pt idx="53">
                  <c:v>5.54782608695652</c:v>
                </c:pt>
                <c:pt idx="54">
                  <c:v>5.38029978111595</c:v>
                </c:pt>
                <c:pt idx="55">
                  <c:v>5.16590835584501</c:v>
                </c:pt>
                <c:pt idx="56">
                  <c:v>4.91752156283946</c:v>
                </c:pt>
                <c:pt idx="57">
                  <c:v>4.17820011385029</c:v>
                </c:pt>
                <c:pt idx="58">
                  <c:v>4.49988392060283</c:v>
                </c:pt>
                <c:pt idx="59">
                  <c:v>5.54782608695652</c:v>
                </c:pt>
                <c:pt idx="60">
                  <c:v>9.07826086956521</c:v>
                </c:pt>
                <c:pt idx="61">
                  <c:v>9.07826086956521</c:v>
                </c:pt>
                <c:pt idx="62">
                  <c:v>9.07826086956521</c:v>
                </c:pt>
                <c:pt idx="63">
                  <c:v>11.6402746372954</c:v>
                </c:pt>
                <c:pt idx="64">
                  <c:v>9.07826086956521</c:v>
                </c:pt>
                <c:pt idx="65">
                  <c:v>9.07826086956521</c:v>
                </c:pt>
                <c:pt idx="66">
                  <c:v>9.07826086956521</c:v>
                </c:pt>
                <c:pt idx="67">
                  <c:v>9.07826086956521</c:v>
                </c:pt>
                <c:pt idx="68">
                  <c:v>13.7864627258745</c:v>
                </c:pt>
                <c:pt idx="69">
                  <c:v>16.06467875996</c:v>
                </c:pt>
                <c:pt idx="70">
                  <c:v>20.6782608695652</c:v>
                </c:pt>
                <c:pt idx="71">
                  <c:v>13.8017785355076</c:v>
                </c:pt>
                <c:pt idx="72">
                  <c:v>16.0179966283419</c:v>
                </c:pt>
                <c:pt idx="73">
                  <c:v>16.5359966283419</c:v>
                </c:pt>
                <c:pt idx="74">
                  <c:v>17.0524308317334</c:v>
                </c:pt>
                <c:pt idx="75">
                  <c:v>20.6782608695652</c:v>
                </c:pt>
                <c:pt idx="76">
                  <c:v>22.0882180928343</c:v>
                </c:pt>
                <c:pt idx="77">
                  <c:v>22.59</c:v>
                </c:pt>
                <c:pt idx="78">
                  <c:v>22.59</c:v>
                </c:pt>
                <c:pt idx="79">
                  <c:v>22.59</c:v>
                </c:pt>
                <c:pt idx="80">
                  <c:v>22.59</c:v>
                </c:pt>
                <c:pt idx="81">
                  <c:v>22.59</c:v>
                </c:pt>
                <c:pt idx="82">
                  <c:v>22.1547591499613</c:v>
                </c:pt>
                <c:pt idx="83">
                  <c:v>21.7858584593626</c:v>
                </c:pt>
                <c:pt idx="84">
                  <c:v>22.7391304347826</c:v>
                </c:pt>
                <c:pt idx="85">
                  <c:v>22.7391304347826</c:v>
                </c:pt>
                <c:pt idx="86">
                  <c:v>22.7391304347826</c:v>
                </c:pt>
                <c:pt idx="87">
                  <c:v>22.7391304347826</c:v>
                </c:pt>
                <c:pt idx="88">
                  <c:v>20.6782608695652</c:v>
                </c:pt>
                <c:pt idx="89">
                  <c:v>20.6782608695652</c:v>
                </c:pt>
                <c:pt idx="90">
                  <c:v>20.6782608695652</c:v>
                </c:pt>
                <c:pt idx="91">
                  <c:v>20.6782608695652</c:v>
                </c:pt>
                <c:pt idx="92">
                  <c:v>20.6782608695652</c:v>
                </c:pt>
                <c:pt idx="93">
                  <c:v>20.6782608695652</c:v>
                </c:pt>
                <c:pt idx="94">
                  <c:v>20.6782608695652</c:v>
                </c:pt>
                <c:pt idx="95">
                  <c:v>17.7493207434657</c:v>
                </c:pt>
                <c:pt idx="96">
                  <c:v>16.4132390318935</c:v>
                </c:pt>
                <c:pt idx="97">
                  <c:v>15.2467470467231</c:v>
                </c:pt>
                <c:pt idx="98">
                  <c:v>14.1054966001786</c:v>
                </c:pt>
                <c:pt idx="99">
                  <c:v>13.0098262932389</c:v>
                </c:pt>
                <c:pt idx="100">
                  <c:v>14.042966490319</c:v>
                </c:pt>
                <c:pt idx="101">
                  <c:v>14.1295320235422</c:v>
                </c:pt>
                <c:pt idx="102">
                  <c:v>14.098334603242</c:v>
                </c:pt>
                <c:pt idx="103">
                  <c:v>14.0963906575674</c:v>
                </c:pt>
                <c:pt idx="104">
                  <c:v>14.2104757020997</c:v>
                </c:pt>
                <c:pt idx="105">
                  <c:v>14.2862315854584</c:v>
                </c:pt>
                <c:pt idx="106">
                  <c:v>14.5582401700416</c:v>
                </c:pt>
                <c:pt idx="107">
                  <c:v>14.6624446613776</c:v>
                </c:pt>
                <c:pt idx="108">
                  <c:v>14.8124931717573</c:v>
                </c:pt>
                <c:pt idx="109">
                  <c:v>14.7022889987678</c:v>
                </c:pt>
                <c:pt idx="110">
                  <c:v>14.5223190115544</c:v>
                </c:pt>
                <c:pt idx="111">
                  <c:v>14.3644670328076</c:v>
                </c:pt>
                <c:pt idx="112">
                  <c:v>14.3427792168999</c:v>
                </c:pt>
                <c:pt idx="113">
                  <c:v>14.1652212919654</c:v>
                </c:pt>
                <c:pt idx="114">
                  <c:v>14.1542723596527</c:v>
                </c:pt>
                <c:pt idx="115">
                  <c:v>14.230549412196</c:v>
                </c:pt>
                <c:pt idx="116">
                  <c:v>14.0616344222191</c:v>
                </c:pt>
                <c:pt idx="117">
                  <c:v>13.9346722474834</c:v>
                </c:pt>
                <c:pt idx="118">
                  <c:v>13.7970116098456</c:v>
                </c:pt>
                <c:pt idx="119">
                  <c:v>13.8274800615607</c:v>
                </c:pt>
                <c:pt idx="120">
                  <c:v>13.8631863181829</c:v>
                </c:pt>
                <c:pt idx="121">
                  <c:v>12.9778584688969</c:v>
                </c:pt>
                <c:pt idx="122">
                  <c:v>14.5671530240627</c:v>
                </c:pt>
                <c:pt idx="123">
                  <c:v>9.07826086956521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868879"/>
        <c:axId val="76862639"/>
      </c:scatterChart>
      <c:valAx>
        <c:axId val="76868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6862639"/>
        <c:crosses val="autoZero"/>
        <c:crossBetween val="midCat"/>
      </c:valAx>
      <c:valAx>
        <c:axId val="76862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68688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0.19943</cdr:x>
      <cdr:y>0.32828</cdr:y>
    </cdr:from>
    <cdr:to>
      <cdr:x>0.75852</cdr:x>
      <cdr:y>0.74495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911802" y="900545"/>
          <a:ext cx="2556164" cy="1143001"/>
        </a:xfrm>
        <a:prstGeom xmlns:a="http://schemas.openxmlformats.org/drawingml/2006/main" prst="rect">
          <a:avLst/>
        </a:prstGeom>
        <a:noFill/>
        <a:ln w="66675">
          <a:solidFill>
            <a:srgbClr val="FF0000">
              <a:alpha val="50000"/>
            </a:srgbClr>
          </a:solidFill>
          <a:miter lim="800000"/>
          <a:headEnd type="none" w="med" len="med"/>
          <a:tailEnd type="none" w="med" len="med"/>
        </a:ln>
        <a:effectLst/>
      </cdr:spPr>
      <cdr:txBody xmlns:a="http://schemas.openxmlformats.org/drawingml/2006/main">
        <a:bodyPr vertOverflow="clip" vert="horz" wrap="none" lIns="45720" tIns="45720" rIns="45720" bIns="45720" rtlCol="0" anchor="ctr" anchorCtr="0">
          <a:normAutofit/>
        </a:bodyPr>
        <a:lstStyle/>
        <a:p>
          <a:endParaRPr lang="zh-CN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541" y="0"/>
            <a:ext cx="2914134" cy="49978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541" y="9415292"/>
            <a:ext cx="2914134" cy="49978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9155" cy="4734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0342" y="0"/>
            <a:ext cx="2979155" cy="4734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1063" y="709613"/>
            <a:ext cx="5048250" cy="3787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120" y="4734772"/>
            <a:ext cx="4965258" cy="44191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69544"/>
            <a:ext cx="2979155" cy="4734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342" y="9469544"/>
            <a:ext cx="2979155" cy="4734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五层协议栈</a:t>
            </a:r>
            <a:br>
              <a:rPr lang="en-US" altLang="zh-CN"/>
            </a:br>
            <a:r>
              <a:rPr lang="zh-CN" altLang="en-US"/>
              <a:t>底层</a:t>
            </a:r>
            <a:r>
              <a:rPr lang="zh-CN" altLang="en-US" dirty="0"/>
              <a:t>，网络传输，服务器，数据库，应用层</a:t>
            </a:r>
            <a:endParaRPr lang="en-US" altLang="zh-CN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A59953A-87CC-4D93-8180-49944C96BFB0}" type="slidenum">
              <a:rPr lang="en-US" smtClean="0"/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A59953A-87CC-4D93-8180-49944C96BFB0}" type="slidenum">
              <a:rPr lang="en-US" smtClean="0"/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A59953A-87CC-4D93-8180-49944C96BFB0}" type="slidenum">
              <a:rPr lang="en-US" smtClean="0"/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A59953A-87CC-4D93-8180-49944C96BFB0}" type="slidenum">
              <a:rPr lang="en-US" smtClean="0"/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A59953A-87CC-4D93-8180-49944C96BFB0}" type="slidenum">
              <a:rPr lang="en-US" smtClean="0"/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A59953A-87CC-4D93-8180-49944C96BFB0}" type="slidenum">
              <a:rPr lang="en-US" smtClean="0"/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A59953A-87CC-4D93-8180-49944C96BFB0}" type="slidenum">
              <a:rPr lang="en-US" smtClean="0"/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A59953A-87CC-4D93-8180-49944C96BFB0}" type="slidenum">
              <a:rPr lang="en-US" smtClean="0"/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E8E5B-E44D-4015-9F32-C52E6F1D92B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E8E5B-E44D-4015-9F32-C52E6F1D92B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介绍移动设备接入互联网的接入情况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E8E5B-E44D-4015-9F32-C52E6F1D92B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E071CC-0E3B-4174-B62F-942428D9341F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en-US" baseline="0" dirty="0" err="1">
                <a:latin typeface="Arial" panose="020B0604020202020204" pitchFamily="34" charset="0"/>
                <a:cs typeface="Arial" panose="020B0604020202020204" pitchFamily="34" charset="0"/>
              </a:rPr>
              <a:t>Xaxis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aseline="0" dirty="0" err="1">
                <a:latin typeface="Arial" panose="020B0604020202020204" pitchFamily="34" charset="0"/>
                <a:cs typeface="Arial" panose="020B0604020202020204" pitchFamily="34" charset="0"/>
              </a:rPr>
              <a:t>usr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efforts</a:t>
            </a:r>
            <a:endParaRPr lang="en-US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Yaxis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: accuracy of matching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71573-3017-48CD-AF94-7BB86B5B8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71573-3017-48CD-AF94-7BB86B5B8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A59953A-87CC-4D93-8180-49944C96BFB0}" type="slidenum">
              <a:rPr lang="en-US" smtClean="0"/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 baseline="0"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 sz="32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90" y="457200"/>
            <a:ext cx="7591425" cy="762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-1"/>
            <a:ext cx="9144000" cy="31156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+mn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429001" y="-26987"/>
            <a:ext cx="5562600" cy="338554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School of CS, Peking</a:t>
            </a:r>
            <a:r>
              <a:rPr lang="en-US" altLang="zh-CN" sz="1600" baseline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 University</a:t>
            </a:r>
            <a:endParaRPr lang="en-US" altLang="zh-CN" sz="1600" baseline="0" dirty="0">
              <a:solidFill>
                <a:schemeClr val="bg1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805446" y="6581001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anose="020B0600070205080204" pitchFamily="-96" charset="-128"/>
                <a:cs typeface="MS PGothic" panose="020B0600070205080204" pitchFamily="-96" charset="-128"/>
              </a:rPr>
            </a:fld>
            <a:endParaRPr lang="en-US" sz="1200" dirty="0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marL="119380" indent="-119380" algn="l" rtl="0" eaLnBrk="1" fontAlgn="base" hangingPunct="1">
        <a:spcBef>
          <a:spcPct val="0"/>
        </a:spcBef>
        <a:spcAft>
          <a:spcPct val="0"/>
        </a:spcAft>
        <a:defRPr sz="3200" b="1" baseline="0">
          <a:solidFill>
            <a:schemeClr val="accent6">
              <a:lumMod val="50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+mj-cs"/>
        </a:defRPr>
      </a:lvl1pPr>
      <a:lvl2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506020202030204" pitchFamily="34" charset="0"/>
        </a:defRPr>
      </a:lvl2pPr>
      <a:lvl3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506020202030204" pitchFamily="34" charset="0"/>
        </a:defRPr>
      </a:lvl3pPr>
      <a:lvl4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506020202030204" pitchFamily="34" charset="0"/>
        </a:defRPr>
      </a:lvl4pPr>
      <a:lvl5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506020202030204" pitchFamily="34" charset="0"/>
        </a:defRPr>
      </a:lvl5pPr>
      <a:lvl6pPr marL="5765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506020202030204" pitchFamily="34" charset="0"/>
        </a:defRPr>
      </a:lvl6pPr>
      <a:lvl7pPr marL="10337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506020202030204" pitchFamily="34" charset="0"/>
        </a:defRPr>
      </a:lvl7pPr>
      <a:lvl8pPr marL="14909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506020202030204" pitchFamily="34" charset="0"/>
        </a:defRPr>
      </a:lvl8pPr>
      <a:lvl9pPr marL="19481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506020202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anose="05020102010507070707" pitchFamily="18" charset="2"/>
        <a:buChar char="¢"/>
        <a:defRPr sz="2400" b="1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anose="05000000000000000000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aseline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9144000" cy="1949450"/>
          </a:xfrm>
        </p:spPr>
        <p:txBody>
          <a:bodyPr/>
          <a:lstStyle/>
          <a:p>
            <a:pPr marL="0" indent="0" algn="ctr" eaLnBrk="0" hangingPunct="0">
              <a:spcBef>
                <a:spcPct val="30000"/>
              </a:spcBef>
              <a:defRPr/>
            </a:pP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无线信号感知与室内定位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1015034" y="3794022"/>
            <a:ext cx="7678738" cy="1752600"/>
          </a:xfrm>
        </p:spPr>
        <p:txBody>
          <a:bodyPr/>
          <a:lstStyle/>
          <a:p>
            <a:pPr algn="r">
              <a:spcBef>
                <a:spcPts val="1200"/>
              </a:spcBef>
            </a:pPr>
            <a:endParaRPr lang="en-US" altLang="zh-CN" sz="2800" dirty="0"/>
          </a:p>
          <a:p>
            <a:pPr algn="r">
              <a:spcBef>
                <a:spcPts val="600"/>
              </a:spcBef>
            </a:pPr>
            <a:r>
              <a:rPr lang="zh-CN" altLang="en-US" sz="2800" dirty="0"/>
              <a:t>北京大学</a:t>
            </a:r>
            <a:endParaRPr lang="en-US" altLang="zh-CN" sz="2800" dirty="0"/>
          </a:p>
          <a:p>
            <a:pPr algn="r">
              <a:spcBef>
                <a:spcPts val="600"/>
              </a:spcBef>
            </a:pPr>
            <a:r>
              <a:rPr lang="zh-CN" altLang="en-US" sz="2800" dirty="0"/>
              <a:t>计算机学院</a:t>
            </a:r>
            <a:endParaRPr lang="en-US" altLang="zh-CN" sz="2800" dirty="0"/>
          </a:p>
          <a:p>
            <a:pPr algn="r">
              <a:spcBef>
                <a:spcPts val="600"/>
              </a:spcBef>
            </a:pPr>
            <a:endParaRPr lang="en-US" altLang="zh-CN" sz="2800" dirty="0"/>
          </a:p>
          <a:p>
            <a:pPr algn="r">
              <a:spcBef>
                <a:spcPts val="600"/>
              </a:spcBef>
            </a:pPr>
            <a:endParaRPr lang="en-US" sz="2800" dirty="0"/>
          </a:p>
        </p:txBody>
      </p:sp>
      <p:pic>
        <p:nvPicPr>
          <p:cNvPr id="10" name="Picture 6" descr="Clou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3000" y="4849789"/>
            <a:ext cx="1371600" cy="1297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48" y="4505897"/>
            <a:ext cx="247960" cy="4726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2" y="5202945"/>
            <a:ext cx="673638" cy="673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2" y="4267200"/>
            <a:ext cx="677521" cy="687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12875"/>
            <a:ext cx="4743732" cy="4648200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设备轨迹追踪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给定多个用户设备</a:t>
            </a:r>
            <a:r>
              <a:rPr lang="en-US" altLang="zh-CN" sz="2000" dirty="0"/>
              <a:t>ID</a:t>
            </a:r>
            <a:r>
              <a:rPr lang="zh-CN" altLang="en-US" sz="2000" dirty="0"/>
              <a:t>或者</a:t>
            </a:r>
            <a:r>
              <a:rPr lang="en-US" altLang="zh-CN" sz="2000" dirty="0"/>
              <a:t>MAC</a:t>
            </a:r>
            <a:r>
              <a:rPr lang="zh-CN" altLang="en-US" sz="2000" dirty="0"/>
              <a:t>地址</a:t>
            </a:r>
            <a:endParaRPr lang="en-US" altLang="zh-CN" sz="2000" dirty="0"/>
          </a:p>
          <a:p>
            <a:r>
              <a:rPr lang="zh-CN" altLang="en-US" sz="2400" dirty="0"/>
              <a:t>时间</a:t>
            </a:r>
            <a:r>
              <a:rPr lang="zh-CN" altLang="en-US" sz="2400" dirty="0">
                <a:solidFill>
                  <a:srgbClr val="FF0000"/>
                </a:solidFill>
              </a:rPr>
              <a:t>粒度</a:t>
            </a:r>
            <a:r>
              <a:rPr lang="zh-CN" altLang="en-US" sz="2400" dirty="0"/>
              <a:t>可控</a:t>
            </a:r>
            <a:endParaRPr lang="en-US" altLang="zh-CN" sz="2400" dirty="0"/>
          </a:p>
          <a:p>
            <a:pPr lvl="1"/>
            <a:r>
              <a:rPr lang="zh-CN" altLang="en-US" sz="2000" dirty="0"/>
              <a:t>根据查询时间段长度，返回不同轨迹</a:t>
            </a:r>
            <a:r>
              <a:rPr lang="en-US" altLang="zh-CN" sz="2000" dirty="0"/>
              <a:t>/</a:t>
            </a:r>
            <a:r>
              <a:rPr lang="zh-CN" altLang="en-US" sz="2000" dirty="0"/>
              <a:t>位置粒度</a:t>
            </a:r>
            <a:endParaRPr lang="en-US" altLang="zh-CN" sz="2000" dirty="0"/>
          </a:p>
          <a:p>
            <a:pPr lvl="1"/>
            <a:r>
              <a:rPr lang="en-US" altLang="zh-CN" sz="2000" dirty="0"/>
              <a:t>10</a:t>
            </a:r>
            <a:r>
              <a:rPr lang="zh-CN" altLang="en-US" sz="2000" dirty="0"/>
              <a:t>秒，</a:t>
            </a:r>
            <a:r>
              <a:rPr lang="en-US" altLang="zh-CN" sz="2000" dirty="0"/>
              <a:t>30</a:t>
            </a:r>
            <a:r>
              <a:rPr lang="zh-CN" altLang="en-US" sz="2000" dirty="0"/>
              <a:t>秒，</a:t>
            </a:r>
            <a:r>
              <a:rPr lang="en-US" altLang="zh-CN" sz="2000" dirty="0"/>
              <a:t>60</a:t>
            </a:r>
            <a:r>
              <a:rPr lang="zh-CN" altLang="en-US" sz="2000" dirty="0"/>
              <a:t>秒</a:t>
            </a:r>
            <a:endParaRPr lang="en-US" altLang="zh-CN" sz="2000" dirty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r>
              <a:rPr lang="zh-CN" altLang="en-US" dirty="0"/>
              <a:t>多设备轨迹追踪</a:t>
            </a:r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5" y="4267199"/>
            <a:ext cx="3018177" cy="2401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267200"/>
            <a:ext cx="3038727" cy="240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32" y="4267199"/>
            <a:ext cx="3028668" cy="24019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457200" y="3867090"/>
            <a:ext cx="8763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altLang="zh-CN" sz="200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navMesh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轨迹约束                    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轨迹平滑                        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骨架约束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WeChat_2020041420442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0" y="459492"/>
            <a:ext cx="3563937" cy="213836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12875"/>
            <a:ext cx="7943850" cy="4648200"/>
          </a:xfrm>
        </p:spPr>
        <p:txBody>
          <a:bodyPr/>
          <a:lstStyle/>
          <a:p>
            <a:r>
              <a:rPr lang="zh-CN" altLang="en-US" dirty="0"/>
              <a:t>计算定位点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（坐标连线、右上图）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轨迹平滑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（右下图）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骨架道路约束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内部路由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r>
              <a:rPr lang="zh-CN" altLang="en-US" dirty="0"/>
              <a:t>轨迹生成：定位点坐标连线、轨迹平滑</a:t>
            </a:r>
            <a:endParaRPr lang="en-US" dirty="0">
              <a:latin typeface="微软雅黑" panose="020B0503020204020204" pitchFamily="34" charset="-122"/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4301836" y="118340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4301836" y="4038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5410200" y="2161019"/>
            <a:ext cx="2556164" cy="1143001"/>
          </a:xfrm>
          <a:prstGeom prst="rect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8" name="Rectangle 7"/>
          <p:cNvSpPr/>
          <p:nvPr/>
        </p:nvSpPr>
        <p:spPr bwMode="auto">
          <a:xfrm>
            <a:off x="5410200" y="5017366"/>
            <a:ext cx="2556164" cy="1143001"/>
          </a:xfrm>
          <a:prstGeom prst="rect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34680"/>
            <a:ext cx="7943850" cy="4648200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定位点坐标连线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轨迹平滑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400" dirty="0"/>
              <a:t>骨架道路约束（右上图）</a:t>
            </a:r>
            <a:endParaRPr lang="en-US" altLang="zh-CN" sz="2400" dirty="0"/>
          </a:p>
          <a:p>
            <a:r>
              <a:rPr lang="zh-CN" altLang="en-US" sz="2400" dirty="0"/>
              <a:t>内部路由（右下图）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r>
              <a:rPr lang="zh-CN" altLang="en-US" dirty="0"/>
              <a:t>轨迹生成：骨架道路约束、内部路由</a:t>
            </a:r>
            <a:endParaRPr lang="en-US" dirty="0">
              <a:latin typeface="微软雅黑" panose="020B0503020204020204" pitchFamily="34" charset="-122"/>
            </a:endParaRPr>
          </a:p>
        </p:txBody>
      </p:sp>
      <p:graphicFrame>
        <p:nvGraphicFramePr>
          <p:cNvPr id="7" name="Chart 6"/>
          <p:cNvGraphicFramePr/>
          <p:nvPr/>
        </p:nvGraphicFramePr>
        <p:xfrm>
          <a:off x="4498398" y="112480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4038600"/>
            <a:ext cx="4279713" cy="2590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 flipH="1">
            <a:off x="2348345" y="5137302"/>
            <a:ext cx="457200" cy="457200"/>
          </a:xfrm>
          <a:prstGeom prst="line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76745" y="4908702"/>
            <a:ext cx="1371600" cy="685800"/>
          </a:xfrm>
          <a:prstGeom prst="line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976745" y="4523799"/>
            <a:ext cx="533400" cy="384903"/>
          </a:xfrm>
          <a:prstGeom prst="line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1481137" y="4519606"/>
            <a:ext cx="1324408" cy="617696"/>
          </a:xfrm>
          <a:prstGeom prst="line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98" y="3907744"/>
            <a:ext cx="4550352" cy="290677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 bwMode="auto">
          <a:xfrm flipH="1">
            <a:off x="7844099" y="5271727"/>
            <a:ext cx="67975" cy="1022718"/>
          </a:xfrm>
          <a:prstGeom prst="line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5440506" y="5674750"/>
            <a:ext cx="2403593" cy="579961"/>
          </a:xfrm>
          <a:prstGeom prst="line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5461288" y="4828454"/>
            <a:ext cx="329912" cy="886546"/>
          </a:xfrm>
          <a:prstGeom prst="line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5791200" y="4772326"/>
            <a:ext cx="2133600" cy="561674"/>
          </a:xfrm>
          <a:prstGeom prst="line">
            <a:avLst/>
          </a:prstGeom>
          <a:noFill/>
          <a:ln w="66675">
            <a:solidFill>
              <a:srgbClr val="FF0000">
                <a:alpha val="50000"/>
              </a:srgbClr>
            </a:solidFill>
            <a:miter lim="800000"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50" y="1736998"/>
            <a:ext cx="7943850" cy="4648200"/>
          </a:xfrm>
        </p:spPr>
        <p:txBody>
          <a:bodyPr/>
          <a:lstStyle/>
          <a:p>
            <a:r>
              <a:rPr lang="zh-CN" altLang="en-US" sz="2400" dirty="0"/>
              <a:t>设备位置监控（右图）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实时轨迹生成（下图）</a:t>
            </a:r>
            <a:endParaRPr lang="en-US" altLang="zh-CN" sz="2400" dirty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381000"/>
            <a:ext cx="8077200" cy="1143000"/>
          </a:xfrm>
        </p:spPr>
        <p:txBody>
          <a:bodyPr/>
          <a:lstStyle/>
          <a:p>
            <a:r>
              <a:rPr lang="zh-CN" altLang="en-US" dirty="0"/>
              <a:t>室内定位与导航</a:t>
            </a:r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72443"/>
            <a:ext cx="3038727" cy="2405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5400" y="3861043"/>
            <a:ext cx="8763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实时轨迹生成                                         历史轨迹复现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52" y="914400"/>
            <a:ext cx="4610719" cy="2594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139" y="4359380"/>
            <a:ext cx="3749076" cy="23949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6636" y="1447800"/>
            <a:ext cx="7943850" cy="4648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准备四台智能手机设备，三台接收设备（下载安装蓝牙扫描</a:t>
            </a:r>
            <a:r>
              <a:rPr lang="en-US" altLang="zh-CN" sz="2400" dirty="0"/>
              <a:t>app</a:t>
            </a:r>
            <a:r>
              <a:rPr lang="zh-CN" altLang="en-US" sz="2400" dirty="0"/>
              <a:t>），一台发送设备（发送蓝牙信号被定为）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选取室内实验场所，固定三台接收设备位置，移动发送设备的位置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三台接收设备采集蓝牙并记录信号强度、时间等数据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汇总数据，并计算发送设备位置和误差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结果展示</a:t>
            </a:r>
            <a:endParaRPr lang="en-US" altLang="zh-CN" sz="2400" dirty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381000"/>
            <a:ext cx="8077200" cy="1143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Lab</a:t>
            </a:r>
            <a:r>
              <a:rPr lang="zh-CN" altLang="en-US" dirty="0">
                <a:latin typeface="微软雅黑" panose="020B0503020204020204" pitchFamily="34" charset="-122"/>
              </a:rPr>
              <a:t>实现五个步骤</a:t>
            </a:r>
            <a:endParaRPr 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50" y="1736998"/>
            <a:ext cx="7943850" cy="4648200"/>
          </a:xfrm>
        </p:spPr>
        <p:txBody>
          <a:bodyPr/>
          <a:lstStyle/>
          <a:p>
            <a:r>
              <a:rPr lang="zh-CN" altLang="en-US" sz="2400" dirty="0"/>
              <a:t>安装抓取、发送蓝牙信号的</a:t>
            </a:r>
            <a:r>
              <a:rPr lang="en-US" altLang="zh-CN" sz="2400" dirty="0"/>
              <a:t>app</a:t>
            </a:r>
            <a:endParaRPr lang="en-US" altLang="zh-CN" sz="2400" dirty="0"/>
          </a:p>
          <a:p>
            <a:pPr lvl="1"/>
            <a:r>
              <a:rPr lang="zh-CN" altLang="en-US" sz="2000" dirty="0"/>
              <a:t>如</a:t>
            </a:r>
            <a:r>
              <a:rPr lang="en-US" altLang="zh-CN" sz="2000" dirty="0"/>
              <a:t>BLE scanner app</a:t>
            </a:r>
            <a:r>
              <a:rPr lang="zh-CN" altLang="en-US" sz="2000" dirty="0"/>
              <a:t>，可以将手机设置成</a:t>
            </a:r>
            <a:r>
              <a:rPr lang="en-US" altLang="zh-CN" sz="2000" dirty="0"/>
              <a:t>iBeacon</a:t>
            </a:r>
            <a:r>
              <a:rPr lang="zh-CN" altLang="en-US" sz="2000" dirty="0"/>
              <a:t>节点</a:t>
            </a:r>
            <a:endParaRPr lang="en-US" altLang="zh-CN" sz="2000" dirty="0"/>
          </a:p>
          <a:p>
            <a:pPr lvl="1"/>
            <a:r>
              <a:rPr lang="zh-CN" altLang="en-US" sz="2000" dirty="0"/>
              <a:t>应用市场上还有若干</a:t>
            </a:r>
            <a:r>
              <a:rPr lang="en-US" altLang="zh-CN" sz="2000" dirty="0"/>
              <a:t>app</a:t>
            </a:r>
            <a:r>
              <a:rPr lang="zh-CN" altLang="en-US" sz="2000" dirty="0"/>
              <a:t>都可以选择，都可以接收到附近蓝牙设备信号，并且记录其信号强度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400" dirty="0"/>
              <a:t>选取实验场所，提前计算该场所面积，建立相对坐标系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在该场所内选取若干个定位位置，计算得到该位置在相对坐标系的真实坐标值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381000"/>
            <a:ext cx="80772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步骤</a:t>
            </a:r>
            <a:r>
              <a:rPr lang="en-US" altLang="zh-CN" dirty="0">
                <a:latin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</a:rPr>
              <a:t>：实验准备</a:t>
            </a:r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0" y="44631"/>
            <a:ext cx="967775" cy="8518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49" y="1736998"/>
            <a:ext cx="8077199" cy="4648200"/>
          </a:xfrm>
        </p:spPr>
        <p:txBody>
          <a:bodyPr/>
          <a:lstStyle/>
          <a:p>
            <a:r>
              <a:rPr lang="zh-CN" altLang="en-US" sz="2400" dirty="0"/>
              <a:t>手持蓝牙发送设备 </a:t>
            </a:r>
            <a:r>
              <a:rPr lang="en-US" altLang="zh-CN" sz="2400" dirty="0"/>
              <a:t>= </a:t>
            </a:r>
            <a:r>
              <a:rPr lang="zh-CN" altLang="en-US" sz="2400" dirty="0"/>
              <a:t>手机设置成</a:t>
            </a:r>
            <a:r>
              <a:rPr lang="en-US" altLang="zh-CN" sz="2400" dirty="0" err="1"/>
              <a:t>ibeacon</a:t>
            </a:r>
            <a:r>
              <a:rPr lang="zh-CN" altLang="en-US" sz="2400" dirty="0"/>
              <a:t>设备</a:t>
            </a:r>
            <a:endParaRPr lang="en-US" altLang="zh-CN" sz="2400" dirty="0"/>
          </a:p>
          <a:p>
            <a:pPr lvl="1"/>
            <a:r>
              <a:rPr lang="zh-CN" altLang="en-US" sz="2000" dirty="0"/>
              <a:t>三天蓝牙接收设备可以抓取发送设备设置成</a:t>
            </a:r>
            <a:r>
              <a:rPr lang="en-US" altLang="zh-CN" sz="2000" dirty="0" err="1"/>
              <a:t>ibeacon</a:t>
            </a:r>
            <a:r>
              <a:rPr lang="zh-CN" altLang="en-US" sz="2000" dirty="0"/>
              <a:t>的</a:t>
            </a:r>
            <a:r>
              <a:rPr lang="en-US" altLang="zh-CN" sz="2000" dirty="0"/>
              <a:t>UUID</a:t>
            </a:r>
            <a:endParaRPr lang="en-US" altLang="zh-CN" sz="2000" dirty="0"/>
          </a:p>
          <a:p>
            <a:pPr lvl="1"/>
            <a:r>
              <a:rPr lang="zh-CN" altLang="en-US" sz="2000" dirty="0"/>
              <a:t>三台接收设备则可以进行三点定位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381000"/>
            <a:ext cx="80772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步骤</a:t>
            </a:r>
            <a:r>
              <a:rPr lang="en-US" altLang="zh-CN" dirty="0">
                <a:latin typeface="微软雅黑" panose="020B0503020204020204" pitchFamily="34" charset="-122"/>
              </a:rPr>
              <a:t>2-4</a:t>
            </a:r>
            <a:r>
              <a:rPr lang="zh-CN" altLang="en-US" dirty="0">
                <a:latin typeface="微软雅黑" panose="020B0503020204020204" pitchFamily="34" charset="-122"/>
              </a:rPr>
              <a:t>：手持设备定位</a:t>
            </a:r>
            <a:endParaRPr lang="en-US" dirty="0">
              <a:latin typeface="微软雅黑" panose="020B0503020204020204" pitchFamily="34" charset="-122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4294181"/>
            <a:ext cx="967775" cy="851887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3957812"/>
            <a:ext cx="967775" cy="851887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5650179"/>
            <a:ext cx="967775" cy="851887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45" y="4748427"/>
            <a:ext cx="247960" cy="472674"/>
          </a:xfrm>
          <a:prstGeom prst="rect">
            <a:avLst/>
          </a:prstGeom>
        </p:spPr>
      </p:pic>
      <p:cxnSp>
        <p:nvCxnSpPr>
          <p:cNvPr id="8" name="Straight Connector 10"/>
          <p:cNvCxnSpPr>
            <a:endCxn id="4" idx="3"/>
          </p:cNvCxnSpPr>
          <p:nvPr/>
        </p:nvCxnSpPr>
        <p:spPr>
          <a:xfrm flipH="1" flipV="1">
            <a:off x="3406175" y="4720125"/>
            <a:ext cx="784825" cy="18365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3"/>
          <p:cNvCxnSpPr/>
          <p:nvPr/>
        </p:nvCxnSpPr>
        <p:spPr>
          <a:xfrm flipH="1" flipV="1">
            <a:off x="4648200" y="5056181"/>
            <a:ext cx="685800" cy="685800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6"/>
          <p:cNvCxnSpPr/>
          <p:nvPr/>
        </p:nvCxnSpPr>
        <p:spPr>
          <a:xfrm flipH="1">
            <a:off x="4648200" y="4598981"/>
            <a:ext cx="685800" cy="21071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50" y="1736998"/>
            <a:ext cx="8248650" cy="4648200"/>
          </a:xfrm>
        </p:spPr>
        <p:txBody>
          <a:bodyPr/>
          <a:lstStyle/>
          <a:p>
            <a:r>
              <a:rPr lang="zh-CN" altLang="en-US" sz="2400" dirty="0"/>
              <a:t>选取至少三个室内固定测试位置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手持设备在每个测试位置上，静止一段时间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计算定位位置，并且在结果分析报告中，画出定位位置和测试位置，并显示误差</a:t>
            </a:r>
            <a:endParaRPr lang="en-US" altLang="zh-CN" sz="2400" dirty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381000"/>
            <a:ext cx="80772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步骤</a:t>
            </a:r>
            <a:r>
              <a:rPr lang="en-US" altLang="zh-CN" dirty="0">
                <a:latin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</a:rPr>
              <a:t>：结果展示</a:t>
            </a:r>
            <a:endParaRPr 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50" y="1736998"/>
            <a:ext cx="8248650" cy="4648200"/>
          </a:xfrm>
        </p:spPr>
        <p:txBody>
          <a:bodyPr/>
          <a:lstStyle/>
          <a:p>
            <a:r>
              <a:rPr lang="zh-CN" altLang="en-US" sz="2400" dirty="0"/>
              <a:t>检查日期：</a:t>
            </a:r>
            <a:endParaRPr lang="en-US" altLang="zh-CN" sz="2400" dirty="0"/>
          </a:p>
          <a:p>
            <a:pPr lvl="1"/>
            <a:r>
              <a:rPr lang="en-US" altLang="zh-CN" sz="2000" dirty="0"/>
              <a:t>2025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2</a:t>
            </a:r>
            <a:r>
              <a:rPr lang="zh-CN" altLang="en-US" sz="2000" dirty="0"/>
              <a:t>日，当天上课各个小组分别进行</a:t>
            </a:r>
            <a:r>
              <a:rPr lang="en-US" altLang="zh-CN" sz="2000" dirty="0"/>
              <a:t>ppt</a:t>
            </a:r>
            <a:r>
              <a:rPr lang="zh-CN" altLang="en-US" sz="2000" dirty="0"/>
              <a:t>汇报。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400" dirty="0"/>
              <a:t>提交日期与要求</a:t>
            </a:r>
            <a:endParaRPr lang="en-US" altLang="zh-CN" sz="2400" dirty="0"/>
          </a:p>
          <a:p>
            <a:pPr lvl="1"/>
            <a:r>
              <a:rPr lang="en-US" altLang="zh-CN" sz="2000" dirty="0"/>
              <a:t>2025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</a:t>
            </a:r>
            <a:r>
              <a:rPr lang="en-US" altLang="zh-CN" sz="2000" dirty="0"/>
              <a:t>23:59PM</a:t>
            </a:r>
            <a:r>
              <a:rPr lang="zh-CN" altLang="en-US" sz="2000" dirty="0"/>
              <a:t>，在教学网提交报告（</a:t>
            </a:r>
            <a:r>
              <a:rPr lang="en-US" altLang="zh-CN" sz="2000" dirty="0"/>
              <a:t>word 3</a:t>
            </a:r>
            <a:r>
              <a:rPr lang="zh-CN" altLang="en-US" sz="2000" dirty="0"/>
              <a:t>页以上）</a:t>
            </a:r>
            <a:endParaRPr lang="en-US" altLang="zh-CN" sz="2000" dirty="0"/>
          </a:p>
          <a:p>
            <a:pPr lvl="2"/>
            <a:r>
              <a:rPr lang="zh-CN" altLang="en-US" sz="2200" dirty="0"/>
              <a:t>算法解释</a:t>
            </a:r>
            <a:endParaRPr lang="en-US" altLang="zh-CN" sz="2200" dirty="0"/>
          </a:p>
          <a:p>
            <a:pPr lvl="2"/>
            <a:r>
              <a:rPr lang="zh-CN" altLang="en-US" sz="2200" dirty="0"/>
              <a:t>定位结果：前端可视化截图，或者用画图程序画出你的定位结果</a:t>
            </a:r>
            <a:endParaRPr lang="en-US" altLang="zh-CN" sz="2200" dirty="0"/>
          </a:p>
          <a:p>
            <a:pPr lvl="2"/>
            <a:r>
              <a:rPr lang="zh-CN" altLang="en-US" sz="2200" dirty="0"/>
              <a:t>结果分析</a:t>
            </a:r>
            <a:endParaRPr lang="en-US" altLang="zh-CN" sz="2200" dirty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381000"/>
            <a:ext cx="8077200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检查与提交要求</a:t>
            </a:r>
            <a:endParaRPr 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722562" y="1905000"/>
            <a:ext cx="6421438" cy="573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R="0" lvl="0" indent="-11938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0000" kern="0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  <a:cs typeface="+mj-cs"/>
              </a:rPr>
              <a:t>a</a:t>
            </a:r>
            <a:r>
              <a:rPr kumimoji="0" lang="en-US" altLang="zh-CN" sz="1000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ny</a:t>
            </a:r>
            <a:r>
              <a:rPr kumimoji="0" lang="en-US" altLang="zh-CN" sz="10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10000" kern="0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  <a:cs typeface="+mj-cs"/>
              </a:rPr>
              <a:t>questions?</a:t>
            </a:r>
            <a:endParaRPr kumimoji="0" lang="en-US" altLang="zh-CN" sz="100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4992469"/>
            <a:ext cx="9144000" cy="646331"/>
          </a:xfrm>
          <a:prstGeom prst="rect">
            <a:avLst/>
          </a:prstGeom>
          <a:solidFill>
            <a:schemeClr val="tx1">
              <a:alpha val="60000"/>
            </a:schemeClr>
          </a:solidFill>
          <a:ln w="9525">
            <a:noFill/>
            <a:miter lim="800000"/>
          </a:ln>
        </p:spPr>
        <p:txBody>
          <a:bodyPr vert="horz" wrap="square" lIns="182880" tIns="45720" rIns="91440" bIns="45720" numCol="1" anchor="t" anchorCtr="0" compatLnSpc="1">
            <a:spAutoFit/>
          </a:bodyPr>
          <a:lstStyle/>
          <a:p>
            <a:pPr lvl="0" eaLnBrk="1" hangingPunct="1">
              <a:spcBef>
                <a:spcPct val="20000"/>
              </a:spcBef>
            </a:pPr>
            <a:r>
              <a:rPr lang="en-US" altLang="zh-CN" sz="3600" b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Thanks</a:t>
            </a:r>
            <a:r>
              <a:rPr lang="zh-CN" altLang="en-US" sz="3600" b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3600" b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&amp; </a:t>
            </a:r>
            <a:r>
              <a:rPr lang="zh-CN" altLang="en-US" sz="3600" b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感谢观看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j-ea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762" y="445070"/>
            <a:ext cx="8405238" cy="7620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Since 2000</a:t>
            </a:r>
            <a:r>
              <a:rPr lang="zh-CN" altLang="en-US" dirty="0">
                <a:latin typeface="微软雅黑" panose="020B0503020204020204" pitchFamily="34" charset="-122"/>
              </a:rPr>
              <a:t>，室内定位商业场景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pic>
        <p:nvPicPr>
          <p:cNvPr id="5" name="Picture 2" descr="Image result for ibeac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800"/>
            <a:ext cx="6219688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1"/>
          <p:cNvSpPr txBox="1"/>
          <p:nvPr/>
        </p:nvSpPr>
        <p:spPr>
          <a:xfrm>
            <a:off x="228600" y="1371600"/>
            <a:ext cx="8305800" cy="5207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kern="0" dirty="0">
                <a:latin typeface="微软雅黑" panose="020B0503020204020204" pitchFamily="34" charset="-122"/>
              </a:rPr>
              <a:t>Location based service (LBS)</a:t>
            </a:r>
            <a:endParaRPr lang="en-US" altLang="zh-CN" kern="0" dirty="0">
              <a:latin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kern="0" dirty="0">
                <a:latin typeface="微软雅黑" panose="020B0503020204020204" pitchFamily="34" charset="-122"/>
              </a:rPr>
              <a:t>iBeacon</a:t>
            </a:r>
            <a:endParaRPr lang="en-US" altLang="zh-CN" kern="0" dirty="0">
              <a:latin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kern="0" dirty="0">
                <a:latin typeface="微软雅黑" panose="020B0503020204020204" pitchFamily="34" charset="-122"/>
              </a:rPr>
              <a:t>iOS </a:t>
            </a:r>
            <a:r>
              <a:rPr lang="zh-CN" altLang="en-US" kern="0" dirty="0">
                <a:latin typeface="微软雅黑" panose="020B0503020204020204" pitchFamily="34" charset="-122"/>
              </a:rPr>
              <a:t>室内定位数据库</a:t>
            </a:r>
            <a:endParaRPr lang="zh-CN" altLang="en-US" kern="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762" y="445070"/>
            <a:ext cx="8405238" cy="762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从移动互联到万物互联：搜索、推荐到感知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63888" y="3429000"/>
            <a:ext cx="511256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323975"/>
            <a:ext cx="8715375" cy="5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762" y="304800"/>
            <a:ext cx="7591425" cy="762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移动设备感知能力示意图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63888" y="3429000"/>
            <a:ext cx="511256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" y="1143000"/>
            <a:ext cx="8524056" cy="57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TE筆記: TDoA, ToA 和同步誤差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" y="2438400"/>
            <a:ext cx="4954443" cy="34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12725" y="152400"/>
            <a:ext cx="8382000" cy="1143000"/>
          </a:xfrm>
        </p:spPr>
        <p:txBody>
          <a:bodyPr/>
          <a:lstStyle/>
          <a:p>
            <a:pPr marL="0"/>
            <a:r>
              <a:rPr lang="zh-CN" altLang="en-US" dirty="0">
                <a:ea typeface="微软雅黑" panose="020B0503020204020204" pitchFamily="34" charset="-122"/>
              </a:rPr>
              <a:t>三角定位方法（几何法）</a:t>
            </a:r>
            <a:endParaRPr lang="en-US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228600" y="1079500"/>
            <a:ext cx="8305800" cy="52070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输入：三个坐标，以及三段距离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d1, d2, d3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</a:rPr>
              <a:t>输出：位置坐标 </a:t>
            </a:r>
            <a:r>
              <a:rPr lang="en-US" altLang="zh-CN" i="1" dirty="0">
                <a:latin typeface="微软雅黑" panose="020B0503020204020204" pitchFamily="34" charset="-122"/>
              </a:rPr>
              <a:t>S </a:t>
            </a:r>
            <a:r>
              <a:rPr lang="en-US" altLang="zh-CN" dirty="0">
                <a:latin typeface="微软雅黑" panose="020B0503020204020204" pitchFamily="34" charset="-122"/>
              </a:rPr>
              <a:t>(</a:t>
            </a:r>
            <a:r>
              <a:rPr lang="en-US" altLang="zh-CN" i="1" dirty="0">
                <a:latin typeface="微软雅黑" panose="020B0503020204020204" pitchFamily="34" charset="-122"/>
              </a:rPr>
              <a:t>x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i="1" dirty="0">
                <a:latin typeface="微软雅黑" panose="020B0503020204020204" pitchFamily="34" charset="-122"/>
              </a:rPr>
              <a:t>y</a:t>
            </a:r>
            <a:r>
              <a:rPr lang="en-US" altLang="zh-CN" dirty="0">
                <a:latin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080" y="2971800"/>
            <a:ext cx="4047920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utoShape 2"/>
          <p:cNvSpPr>
            <a:spLocks noChangeArrowheads="1"/>
          </p:cNvSpPr>
          <p:nvPr/>
        </p:nvSpPr>
        <p:spPr bwMode="auto">
          <a:xfrm>
            <a:off x="2362200" y="4088823"/>
            <a:ext cx="2133600" cy="1016577"/>
          </a:xfrm>
          <a:prstGeom prst="flowChartProcess">
            <a:avLst/>
          </a:prstGeom>
          <a:solidFill>
            <a:srgbClr val="FFECAD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MS PGothic" panose="020B0600070205080204" pitchFamily="-96" charset="-128"/>
            </a:endParaRPr>
          </a:p>
        </p:txBody>
      </p:sp>
      <p:sp>
        <p:nvSpPr>
          <p:cNvPr id="60" name="AutoShape 27"/>
          <p:cNvSpPr>
            <a:spLocks noChangeArrowheads="1"/>
          </p:cNvSpPr>
          <p:nvPr/>
        </p:nvSpPr>
        <p:spPr bwMode="auto">
          <a:xfrm>
            <a:off x="-1" y="2019300"/>
            <a:ext cx="1371601" cy="2667000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MS PGothic" panose="020B0600070205080204" pitchFamily="-96" charset="-128"/>
            </a:endParaRPr>
          </a:p>
        </p:txBody>
      </p:sp>
      <p:sp>
        <p:nvSpPr>
          <p:cNvPr id="34818" name="AutoShape 2"/>
          <p:cNvSpPr>
            <a:spLocks noChangeArrowheads="1"/>
          </p:cNvSpPr>
          <p:nvPr/>
        </p:nvSpPr>
        <p:spPr bwMode="auto">
          <a:xfrm>
            <a:off x="2362200" y="1905000"/>
            <a:ext cx="3048000" cy="1524000"/>
          </a:xfrm>
          <a:prstGeom prst="flowChartProcess">
            <a:avLst/>
          </a:prstGeom>
          <a:solidFill>
            <a:srgbClr val="FFECAD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MS PGothic" panose="020B0600070205080204" pitchFamily="-96" charset="-128"/>
            </a:endParaRPr>
          </a:p>
        </p:txBody>
      </p:sp>
      <p:sp>
        <p:nvSpPr>
          <p:cNvPr id="34819" name="AutoShape 3"/>
          <p:cNvSpPr>
            <a:spLocks noChangeArrowheads="1"/>
          </p:cNvSpPr>
          <p:nvPr/>
        </p:nvSpPr>
        <p:spPr bwMode="auto">
          <a:xfrm>
            <a:off x="5794881" y="2743200"/>
            <a:ext cx="533400" cy="533400"/>
          </a:xfrm>
          <a:prstGeom prst="flowChartConnector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+mn-lt"/>
                <a:ea typeface="MS PGothic" panose="020B0600070205080204" pitchFamily="-96" charset="-128"/>
              </a:rPr>
              <a:t>+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n-lt"/>
              <a:ea typeface="MS PGothic" panose="020B0600070205080204" pitchFamily="-96" charset="-128"/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438400" y="1219200"/>
            <a:ext cx="2971800" cy="3810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2. Filtering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sp>
        <p:nvSpPr>
          <p:cNvPr id="34821" name="AutoShape 5"/>
          <p:cNvSpPr>
            <a:spLocks noChangeArrowheads="1"/>
          </p:cNvSpPr>
          <p:nvPr/>
        </p:nvSpPr>
        <p:spPr bwMode="auto">
          <a:xfrm>
            <a:off x="2990850" y="2438400"/>
            <a:ext cx="1962150" cy="381000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chemeClr val="accent2">
                  <a:lumMod val="75000"/>
                </a:schemeClr>
              </a:solidFill>
              <a:latin typeface="+mn-lt"/>
              <a:ea typeface="MS PGothic" panose="020B0600070205080204" pitchFamily="-96" charset="-128"/>
            </a:endParaRPr>
          </a:p>
        </p:txBody>
      </p:sp>
      <p:sp>
        <p:nvSpPr>
          <p:cNvPr id="34823" name="AutoShape 9"/>
          <p:cNvSpPr>
            <a:spLocks noChangeArrowheads="1"/>
          </p:cNvSpPr>
          <p:nvPr/>
        </p:nvSpPr>
        <p:spPr bwMode="auto">
          <a:xfrm>
            <a:off x="2990850" y="2971800"/>
            <a:ext cx="1962150" cy="381000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endParaRPr lang="en-US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4824" name="AutoShape 10"/>
          <p:cNvSpPr>
            <a:spLocks noChangeArrowheads="1"/>
          </p:cNvSpPr>
          <p:nvPr/>
        </p:nvSpPr>
        <p:spPr bwMode="auto">
          <a:xfrm>
            <a:off x="2990850" y="4114800"/>
            <a:ext cx="1352550" cy="381000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endParaRPr lang="en-US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4825" name="AutoShape 11"/>
          <p:cNvSpPr>
            <a:spLocks noChangeArrowheads="1"/>
          </p:cNvSpPr>
          <p:nvPr/>
        </p:nvSpPr>
        <p:spPr bwMode="auto">
          <a:xfrm>
            <a:off x="2990850" y="4648200"/>
            <a:ext cx="1276350" cy="381000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endParaRPr lang="en-US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4826" name="Text Box 12"/>
          <p:cNvSpPr txBox="1">
            <a:spLocks noChangeArrowheads="1"/>
          </p:cNvSpPr>
          <p:nvPr/>
        </p:nvSpPr>
        <p:spPr bwMode="auto">
          <a:xfrm>
            <a:off x="3041650" y="2514600"/>
            <a:ext cx="1911350" cy="3048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7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Magnetic/facing</a:t>
            </a:r>
            <a:endParaRPr lang="en-GB" sz="17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sp>
        <p:nvSpPr>
          <p:cNvPr id="34827" name="Text Box 13"/>
          <p:cNvSpPr txBox="1">
            <a:spLocks noChangeArrowheads="1"/>
          </p:cNvSpPr>
          <p:nvPr/>
        </p:nvSpPr>
        <p:spPr bwMode="auto">
          <a:xfrm>
            <a:off x="2941638" y="2971800"/>
            <a:ext cx="2011362" cy="3048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Light/</a:t>
            </a: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color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/photo</a:t>
            </a:r>
            <a:endParaRPr lang="en-GB" sz="16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sp>
        <p:nvSpPr>
          <p:cNvPr id="34828" name="Text Box 14"/>
          <p:cNvSpPr txBox="1">
            <a:spLocks noChangeArrowheads="1"/>
          </p:cNvSpPr>
          <p:nvPr/>
        </p:nvSpPr>
        <p:spPr bwMode="auto">
          <a:xfrm>
            <a:off x="3001963" y="3022600"/>
            <a:ext cx="1384300" cy="3302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endParaRPr lang="en-GB" sz="17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sp>
        <p:nvSpPr>
          <p:cNvPr id="34829" name="Text Box 15"/>
          <p:cNvSpPr txBox="1">
            <a:spLocks noChangeArrowheads="1"/>
          </p:cNvSpPr>
          <p:nvPr/>
        </p:nvSpPr>
        <p:spPr bwMode="auto">
          <a:xfrm>
            <a:off x="3063875" y="4686300"/>
            <a:ext cx="1111250" cy="3048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GPS</a:t>
            </a:r>
            <a:endParaRPr lang="en-GB" sz="16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cxnSp>
        <p:nvCxnSpPr>
          <p:cNvPr id="34835" name="AutoShape 21"/>
          <p:cNvCxnSpPr>
            <a:cxnSpLocks noChangeShapeType="1"/>
          </p:cNvCxnSpPr>
          <p:nvPr/>
        </p:nvCxnSpPr>
        <p:spPr bwMode="auto">
          <a:xfrm rot="5400000" flipH="1" flipV="1">
            <a:off x="2520950" y="2787650"/>
            <a:ext cx="6350" cy="933450"/>
          </a:xfrm>
          <a:prstGeom prst="bentConnector2">
            <a:avLst/>
          </a:prstGeom>
          <a:noFill/>
          <a:ln w="12700">
            <a:solidFill>
              <a:schemeClr val="tx1"/>
            </a:solidFill>
            <a:prstDash val="dash"/>
            <a:miter lim="800000"/>
            <a:tailEnd type="arrow" w="med" len="med"/>
          </a:ln>
        </p:spPr>
      </p:cxnSp>
      <p:sp>
        <p:nvSpPr>
          <p:cNvPr id="34836" name="Line 22"/>
          <p:cNvSpPr>
            <a:spLocks noChangeShapeType="1"/>
          </p:cNvSpPr>
          <p:nvPr/>
        </p:nvSpPr>
        <p:spPr bwMode="auto">
          <a:xfrm>
            <a:off x="2647950" y="22098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 wrap="none" anchor="ctr"/>
          <a:lstStyle/>
          <a:p>
            <a:endParaRPr lang="en-US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4837" name="Line 23"/>
          <p:cNvSpPr>
            <a:spLocks noChangeShapeType="1"/>
          </p:cNvSpPr>
          <p:nvPr/>
        </p:nvSpPr>
        <p:spPr bwMode="auto">
          <a:xfrm>
            <a:off x="2647950" y="2667000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arrow" w="med" len="med"/>
          </a:ln>
        </p:spPr>
        <p:txBody>
          <a:bodyPr wrap="none" anchor="ctr"/>
          <a:lstStyle/>
          <a:p>
            <a:endParaRPr lang="en-US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4838" name="Line 24"/>
          <p:cNvSpPr>
            <a:spLocks noChangeShapeType="1"/>
          </p:cNvSpPr>
          <p:nvPr/>
        </p:nvSpPr>
        <p:spPr bwMode="auto">
          <a:xfrm>
            <a:off x="2667000" y="4356100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arrow" w="med" len="med"/>
          </a:ln>
        </p:spPr>
        <p:txBody>
          <a:bodyPr wrap="none" anchor="ctr"/>
          <a:lstStyle/>
          <a:p>
            <a:endParaRPr lang="en-US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4839" name="Line 25"/>
          <p:cNvSpPr>
            <a:spLocks noChangeShapeType="1"/>
          </p:cNvSpPr>
          <p:nvPr/>
        </p:nvSpPr>
        <p:spPr bwMode="auto">
          <a:xfrm>
            <a:off x="2679700" y="4876800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arrow" w="med" len="med"/>
          </a:ln>
        </p:spPr>
        <p:txBody>
          <a:bodyPr wrap="none" anchor="ctr"/>
          <a:lstStyle/>
          <a:p>
            <a:endParaRPr lang="en-US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4840" name="Text Box 26"/>
          <p:cNvSpPr txBox="1">
            <a:spLocks noChangeArrowheads="1"/>
          </p:cNvSpPr>
          <p:nvPr/>
        </p:nvSpPr>
        <p:spPr bwMode="auto">
          <a:xfrm>
            <a:off x="7654142" y="3527371"/>
            <a:ext cx="1676400" cy="5334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algn="ctr"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dirty="0">
                <a:solidFill>
                  <a:srgbClr val="FF0000"/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Matched fingerprint</a:t>
            </a:r>
            <a:endParaRPr lang="en-GB" dirty="0">
              <a:solidFill>
                <a:srgbClr val="FF0000"/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  <a:p>
            <a:pPr algn="ctr"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dirty="0">
                <a:solidFill>
                  <a:srgbClr val="FF0000"/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=</a:t>
            </a:r>
            <a:endParaRPr lang="en-GB" dirty="0">
              <a:solidFill>
                <a:srgbClr val="FF0000"/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  <a:p>
            <a:pPr algn="ctr"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dirty="0">
                <a:solidFill>
                  <a:srgbClr val="FF0000"/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location</a:t>
            </a:r>
            <a:endParaRPr lang="en-GB" dirty="0">
              <a:solidFill>
                <a:srgbClr val="FF0000"/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sp>
        <p:nvSpPr>
          <p:cNvPr id="34841" name="AutoShape 27"/>
          <p:cNvSpPr>
            <a:spLocks noChangeArrowheads="1"/>
          </p:cNvSpPr>
          <p:nvPr/>
        </p:nvSpPr>
        <p:spPr bwMode="auto">
          <a:xfrm>
            <a:off x="6934200" y="2388178"/>
            <a:ext cx="838200" cy="1047940"/>
          </a:xfrm>
          <a:prstGeom prst="flowChartProcess">
            <a:avLst/>
          </a:prstGeom>
          <a:solidFill>
            <a:srgbClr val="B7CC7D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MS PGothic" panose="020B0600070205080204" pitchFamily="-96" charset="-128"/>
            </a:endParaRPr>
          </a:p>
        </p:txBody>
      </p:sp>
      <p:sp>
        <p:nvSpPr>
          <p:cNvPr id="34842" name="Text Box 28"/>
          <p:cNvSpPr txBox="1">
            <a:spLocks noChangeArrowheads="1"/>
          </p:cNvSpPr>
          <p:nvPr/>
        </p:nvSpPr>
        <p:spPr bwMode="auto">
          <a:xfrm>
            <a:off x="6591300" y="1382766"/>
            <a:ext cx="2019300" cy="979434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endParaRPr lang="en-GB" sz="20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4. Matching &amp; recognition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sp>
        <p:nvSpPr>
          <p:cNvPr id="34843" name="Flowchart: Magnetic Disk 16"/>
          <p:cNvSpPr>
            <a:spLocks noChangeArrowheads="1"/>
          </p:cNvSpPr>
          <p:nvPr/>
        </p:nvSpPr>
        <p:spPr bwMode="auto">
          <a:xfrm>
            <a:off x="4629150" y="5690610"/>
            <a:ext cx="1085850" cy="1014990"/>
          </a:xfrm>
          <a:prstGeom prst="flowChartMagneticDisk">
            <a:avLst/>
          </a:prstGeom>
          <a:solidFill>
            <a:srgbClr val="CCCCCC"/>
          </a:solidFill>
          <a:ln w="9525" algn="ctr">
            <a:solidFill>
              <a:schemeClr val="tx1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defTabSz="3135630"/>
            <a:endParaRPr lang="en-US" sz="6200">
              <a:solidFill>
                <a:schemeClr val="accent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4844" name="TextBox 17"/>
          <p:cNvSpPr txBox="1">
            <a:spLocks noChangeArrowheads="1"/>
          </p:cNvSpPr>
          <p:nvPr/>
        </p:nvSpPr>
        <p:spPr bwMode="auto">
          <a:xfrm>
            <a:off x="4572000" y="5972175"/>
            <a:ext cx="121920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Database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34845" name="AutoShape 31"/>
          <p:cNvCxnSpPr>
            <a:cxnSpLocks noChangeShapeType="1"/>
            <a:stCxn id="77" idx="2"/>
            <a:endCxn id="34843" idx="2"/>
          </p:cNvCxnSpPr>
          <p:nvPr/>
        </p:nvCxnSpPr>
        <p:spPr bwMode="auto">
          <a:xfrm rot="16200000" flipH="1">
            <a:off x="3482723" y="5051677"/>
            <a:ext cx="1092705" cy="120015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tailEnd type="arrow" w="med" len="med"/>
          </a:ln>
        </p:spPr>
      </p:cxnSp>
      <p:sp>
        <p:nvSpPr>
          <p:cNvPr id="34847" name="AutoShape 33"/>
          <p:cNvSpPr>
            <a:spLocks noChangeArrowheads="1"/>
          </p:cNvSpPr>
          <p:nvPr/>
        </p:nvSpPr>
        <p:spPr bwMode="auto">
          <a:xfrm>
            <a:off x="7086600" y="2743200"/>
            <a:ext cx="533400" cy="533400"/>
          </a:xfrm>
          <a:prstGeom prst="flowChartConnector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+mn-lt"/>
                <a:ea typeface="MS PGothic" panose="020B0600070205080204" pitchFamily="-96" charset="-128"/>
              </a:rPr>
              <a:t>=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n-lt"/>
              <a:ea typeface="MS PGothic" panose="020B0600070205080204" pitchFamily="-96" charset="-128"/>
            </a:endParaRPr>
          </a:p>
        </p:txBody>
      </p:sp>
      <p:pic>
        <p:nvPicPr>
          <p:cNvPr id="19" name="Picture 119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828196" y="4648200"/>
            <a:ext cx="606839" cy="82703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20" name="Picture 1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9158" y="4648200"/>
            <a:ext cx="605642" cy="82703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21" name="Picture 1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9858" y="4648200"/>
            <a:ext cx="606930" cy="82703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34851" name="Text Box 37"/>
          <p:cNvSpPr txBox="1">
            <a:spLocks noChangeArrowheads="1"/>
          </p:cNvSpPr>
          <p:nvPr/>
        </p:nvSpPr>
        <p:spPr bwMode="auto">
          <a:xfrm>
            <a:off x="5638800" y="5486400"/>
            <a:ext cx="2667000" cy="3048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algn="ctr"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7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2.3 Fingerprint recommended</a:t>
            </a:r>
            <a:endParaRPr lang="en-GB" sz="17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sp>
        <p:nvSpPr>
          <p:cNvPr id="34855" name="Text Box 41"/>
          <p:cNvSpPr txBox="1">
            <a:spLocks noChangeArrowheads="1"/>
          </p:cNvSpPr>
          <p:nvPr/>
        </p:nvSpPr>
        <p:spPr bwMode="auto">
          <a:xfrm>
            <a:off x="1371600" y="5943600"/>
            <a:ext cx="2971800" cy="5334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algn="ctr"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7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2.1 Coarse</a:t>
            </a:r>
            <a:endParaRPr lang="en-GB" sz="17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  <a:p>
            <a:pPr algn="ctr"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7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 grained filtering </a:t>
            </a:r>
            <a:endParaRPr lang="en-GB" sz="17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pic>
        <p:nvPicPr>
          <p:cNvPr id="62" name="Picture 1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16166"/>
            <a:ext cx="605642" cy="82703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212725" y="381000"/>
            <a:ext cx="8382000" cy="685800"/>
          </a:xfrm>
          <a:prstGeom prst="rect">
            <a:avLst/>
          </a:prstGeom>
        </p:spPr>
        <p:txBody>
          <a:bodyPr/>
          <a:lstStyle/>
          <a:p>
            <a:pPr marL="119380" marR="0" lvl="0" indent="-11938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无线信号指纹定位</a:t>
            </a:r>
            <a:r>
              <a:rPr lang="zh-CN" altLang="en-US" sz="3200" kern="0" dirty="0">
                <a:solidFill>
                  <a:schemeClr val="accent6">
                    <a:lumMod val="50000"/>
                  </a:schemeClr>
                </a:solidFill>
                <a:latin typeface="+mn-lt"/>
                <a:ea typeface="微软雅黑" panose="020B0503020204020204" pitchFamily="34" charset="-122"/>
                <a:cs typeface="+mj-cs"/>
              </a:rPr>
              <a:t>法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5" name="Picture 54" descr="Android-pho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119" y="2743200"/>
            <a:ext cx="900881" cy="126942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-1" y="2209800"/>
            <a:ext cx="1600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GPS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Cellular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Wifi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endParaRPr lang="en-US" sz="18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Magnetic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Facing direction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Light 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endParaRPr lang="en-US" sz="18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4" name="Text Box 4"/>
          <p:cNvSpPr txBox="1">
            <a:spLocks noChangeArrowheads="1"/>
          </p:cNvSpPr>
          <p:nvPr/>
        </p:nvSpPr>
        <p:spPr bwMode="auto">
          <a:xfrm>
            <a:off x="0" y="1143000"/>
            <a:ext cx="2971800" cy="3810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1. Capture 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context info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pic>
        <p:nvPicPr>
          <p:cNvPr id="69" name="Picture 68" descr="1_018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962275"/>
            <a:ext cx="619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AutoShape 5"/>
          <p:cNvSpPr>
            <a:spLocks noChangeArrowheads="1"/>
          </p:cNvSpPr>
          <p:nvPr/>
        </p:nvSpPr>
        <p:spPr bwMode="auto">
          <a:xfrm>
            <a:off x="3009900" y="1981200"/>
            <a:ext cx="914400" cy="381000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chemeClr val="accent2">
                  <a:lumMod val="75000"/>
                </a:schemeClr>
              </a:solidFill>
              <a:latin typeface="+mn-lt"/>
              <a:ea typeface="MS PGothic" panose="020B0600070205080204" pitchFamily="-96" charset="-128"/>
            </a:endParaRPr>
          </a:p>
        </p:txBody>
      </p:sp>
      <p:sp>
        <p:nvSpPr>
          <p:cNvPr id="72" name="Text Box 12"/>
          <p:cNvSpPr txBox="1">
            <a:spLocks noChangeArrowheads="1"/>
          </p:cNvSpPr>
          <p:nvPr/>
        </p:nvSpPr>
        <p:spPr bwMode="auto">
          <a:xfrm>
            <a:off x="3060700" y="2019300"/>
            <a:ext cx="1119188" cy="3048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700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Wifi</a:t>
            </a:r>
            <a:endParaRPr lang="en-GB" sz="17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sp>
        <p:nvSpPr>
          <p:cNvPr id="73" name="Line 23"/>
          <p:cNvSpPr>
            <a:spLocks noChangeShapeType="1"/>
          </p:cNvSpPr>
          <p:nvPr/>
        </p:nvSpPr>
        <p:spPr bwMode="auto">
          <a:xfrm>
            <a:off x="2667000" y="2209800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tailEnd type="arrow" w="med" len="med"/>
          </a:ln>
        </p:spPr>
        <p:txBody>
          <a:bodyPr wrap="none" anchor="ctr"/>
          <a:lstStyle/>
          <a:p>
            <a:endParaRPr lang="en-US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4" name="Text Box 13"/>
          <p:cNvSpPr txBox="1">
            <a:spLocks noChangeArrowheads="1"/>
          </p:cNvSpPr>
          <p:nvPr/>
        </p:nvSpPr>
        <p:spPr bwMode="auto">
          <a:xfrm>
            <a:off x="2971800" y="4114800"/>
            <a:ext cx="2011362" cy="3048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Cellular</a:t>
            </a:r>
            <a:endParaRPr lang="en-GB" sz="16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sp>
        <p:nvSpPr>
          <p:cNvPr id="83" name="Text Box 41"/>
          <p:cNvSpPr txBox="1">
            <a:spLocks noChangeArrowheads="1"/>
          </p:cNvSpPr>
          <p:nvPr/>
        </p:nvSpPr>
        <p:spPr bwMode="auto">
          <a:xfrm>
            <a:off x="3200400" y="3505200"/>
            <a:ext cx="2162681" cy="533400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algn="ctr"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7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2.2 Fine-grained</a:t>
            </a:r>
            <a:endParaRPr lang="en-GB" sz="17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  <a:p>
            <a:pPr algn="ctr"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17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filtering </a:t>
            </a:r>
            <a:endParaRPr lang="en-GB" sz="17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  <p:cxnSp>
        <p:nvCxnSpPr>
          <p:cNvPr id="87" name="Straight Arrow Connector 86"/>
          <p:cNvCxnSpPr>
            <a:stCxn id="34821" idx="3"/>
            <a:endCxn id="34819" idx="2"/>
          </p:cNvCxnSpPr>
          <p:nvPr/>
        </p:nvCxnSpPr>
        <p:spPr bwMode="auto">
          <a:xfrm>
            <a:off x="4953000" y="2628900"/>
            <a:ext cx="841881" cy="381000"/>
          </a:xfrm>
          <a:prstGeom prst="straightConnector1">
            <a:avLst/>
          </a:prstGeom>
          <a:noFill/>
          <a:ln w="381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endCxn id="34819" idx="2"/>
          </p:cNvCxnSpPr>
          <p:nvPr/>
        </p:nvCxnSpPr>
        <p:spPr bwMode="auto">
          <a:xfrm flipV="1">
            <a:off x="4983162" y="3009900"/>
            <a:ext cx="811719" cy="241300"/>
          </a:xfrm>
          <a:prstGeom prst="straightConnector1">
            <a:avLst/>
          </a:prstGeom>
          <a:noFill/>
          <a:ln w="381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100" name="Shape 99"/>
          <p:cNvCxnSpPr>
            <a:stCxn id="71" idx="3"/>
          </p:cNvCxnSpPr>
          <p:nvPr/>
        </p:nvCxnSpPr>
        <p:spPr bwMode="auto">
          <a:xfrm>
            <a:off x="3924300" y="2171700"/>
            <a:ext cx="1210181" cy="3518910"/>
          </a:xfrm>
          <a:prstGeom prst="bentConnector2">
            <a:avLst/>
          </a:prstGeom>
          <a:noFill/>
          <a:ln w="381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endCxn id="34819" idx="4"/>
          </p:cNvCxnSpPr>
          <p:nvPr/>
        </p:nvCxnSpPr>
        <p:spPr bwMode="auto">
          <a:xfrm flipV="1">
            <a:off x="5486400" y="3276600"/>
            <a:ext cx="575181" cy="2414011"/>
          </a:xfrm>
          <a:prstGeom prst="straightConnector1">
            <a:avLst/>
          </a:prstGeom>
          <a:noFill/>
          <a:ln w="381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pic>
        <p:nvPicPr>
          <p:cNvPr id="115" name="Picture 114" descr="1_018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64402" y="2713037"/>
            <a:ext cx="619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115" descr="1_018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700337"/>
            <a:ext cx="619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1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15325" y="2609083"/>
            <a:ext cx="605642" cy="82703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56" name="Rounded Rectangle 55"/>
          <p:cNvSpPr/>
          <p:nvPr/>
        </p:nvSpPr>
        <p:spPr>
          <a:xfrm>
            <a:off x="5715000" y="1843469"/>
            <a:ext cx="599311" cy="732661"/>
          </a:xfrm>
          <a:prstGeom prst="roundRect">
            <a:avLst/>
          </a:prstGeom>
          <a:solidFill>
            <a:srgbClr val="00B0F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  <a:endParaRPr lang="en-US" sz="5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7" name="Text Box 28"/>
          <p:cNvSpPr txBox="1">
            <a:spLocks noChangeArrowheads="1"/>
          </p:cNvSpPr>
          <p:nvPr/>
        </p:nvSpPr>
        <p:spPr bwMode="auto">
          <a:xfrm>
            <a:off x="5410200" y="1016435"/>
            <a:ext cx="1908957" cy="736165"/>
          </a:xfrm>
          <a:prstGeom prst="rect">
            <a:avLst/>
          </a:prstGeom>
          <a:noFill/>
          <a:ln w="12700">
            <a:noFill/>
            <a:round/>
          </a:ln>
        </p:spPr>
        <p:txBody>
          <a:bodyPr lIns="81639" tIns="40820" rIns="81639" bIns="40820"/>
          <a:lstStyle/>
          <a:p>
            <a:pPr defTabSz="414655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657225" algn="l"/>
              </a:tabLst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+mn-lt"/>
                <a:ea typeface="MS Gothic" panose="020B0609070205080204" pitchFamily="49" charset="-128"/>
                <a:cs typeface="Gungsuh" pitchFamily="18" charset="-127"/>
              </a:rPr>
              <a:t>3. User input 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+mn-lt"/>
              <a:ea typeface="MS Gothic" panose="020B0609070205080204" pitchFamily="49" charset="-128"/>
              <a:cs typeface="Gungsuh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" y="457200"/>
            <a:ext cx="9083040" cy="814441"/>
          </a:xfrm>
        </p:spPr>
        <p:txBody>
          <a:bodyPr/>
          <a:lstStyle/>
          <a:p>
            <a:r>
              <a:rPr lang="zh-CN" altLang="en-US" dirty="0"/>
              <a:t>人员设备“无感”发现技术：蓝牙</a:t>
            </a:r>
            <a:r>
              <a:rPr lang="en-US" altLang="zh-CN" dirty="0"/>
              <a:t>+</a:t>
            </a:r>
            <a:r>
              <a:rPr lang="en-US" altLang="zh-CN" dirty="0" err="1"/>
              <a:t>WiFi</a:t>
            </a:r>
            <a:r>
              <a:rPr lang="zh-CN" altLang="en-US" dirty="0"/>
              <a:t>感知</a:t>
            </a:r>
            <a:endParaRPr lang="en-US" dirty="0"/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256770" y="1644367"/>
          <a:ext cx="858243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240"/>
                <a:gridCol w="1752600"/>
                <a:gridCol w="1857618"/>
                <a:gridCol w="1716486"/>
                <a:gridCol w="17164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无感</a:t>
                      </a:r>
                      <a:endParaRPr lang="en-US" altLang="zh-CN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发现技术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可发现设备类型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安装环境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使用条件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注意事项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蓝牙信号感知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手机；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电脑；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可穿戴设备；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 5V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供电；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网络连接；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充电宝大小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用户打开蓝牙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有的手机安卓系统（如华为）会自动关闭蓝牙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WiFi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信号感知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手机；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 5V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供电；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网络连接；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充电宝大小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用户打开</a:t>
                      </a:r>
                      <a:r>
                        <a:rPr lang="en-US" altLang="zh-CN" sz="2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WiFi</a:t>
                      </a: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可穿戴设备不支持</a:t>
                      </a:r>
                      <a:r>
                        <a:rPr lang="en-US" altLang="zh-CN" sz="2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WiFi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353" y="3276052"/>
            <a:ext cx="967775" cy="8518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1" y="5076422"/>
            <a:ext cx="1068114" cy="740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73" y="2601019"/>
            <a:ext cx="270895" cy="516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610" y="3505200"/>
            <a:ext cx="622739" cy="622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48" y="3560825"/>
            <a:ext cx="511452" cy="5965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07" y="3657600"/>
            <a:ext cx="333324" cy="4029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78" y="3675125"/>
            <a:ext cx="373657" cy="367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68" y="2614082"/>
            <a:ext cx="611984" cy="4880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35" y="4355941"/>
            <a:ext cx="270895" cy="5163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30" y="4369004"/>
            <a:ext cx="611984" cy="4880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66" y="2852666"/>
            <a:ext cx="804474" cy="8044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1253" y="1850214"/>
            <a:ext cx="838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800" dirty="0">
                <a:solidFill>
                  <a:srgbClr val="FF0000"/>
                </a:solidFill>
              </a:rPr>
              <a:t>网关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r>
              <a:rPr lang="en-US" altLang="zh-CN" sz="1800" dirty="0">
                <a:solidFill>
                  <a:srgbClr val="FF0000"/>
                </a:solidFill>
              </a:rPr>
              <a:t>(x1, y1)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1253" y="5139116"/>
            <a:ext cx="838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800" dirty="0">
                <a:solidFill>
                  <a:srgbClr val="FF0000"/>
                </a:solidFill>
              </a:rPr>
              <a:t>网关</a:t>
            </a:r>
            <a:r>
              <a:rPr lang="en-US" altLang="zh-CN" sz="1800" dirty="0">
                <a:solidFill>
                  <a:srgbClr val="FF0000"/>
                </a:solidFill>
              </a:rPr>
              <a:t>2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r>
              <a:rPr lang="en-US" altLang="zh-CN" sz="1800" dirty="0">
                <a:solidFill>
                  <a:srgbClr val="FF0000"/>
                </a:solidFill>
              </a:rPr>
              <a:t>(x2, y2)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03990" y="3926062"/>
            <a:ext cx="838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800" dirty="0">
                <a:solidFill>
                  <a:srgbClr val="FF0000"/>
                </a:solidFill>
              </a:rPr>
              <a:t>网关</a:t>
            </a:r>
            <a:r>
              <a:rPr lang="en-US" altLang="zh-CN" sz="1800" dirty="0">
                <a:solidFill>
                  <a:srgbClr val="FF0000"/>
                </a:solidFill>
              </a:rPr>
              <a:t>3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r>
              <a:rPr lang="en-US" altLang="zh-CN" sz="1800" dirty="0">
                <a:solidFill>
                  <a:srgbClr val="FF0000"/>
                </a:solidFill>
              </a:rPr>
              <a:t>(x3, y3)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1515220" y="2477730"/>
            <a:ext cx="454847" cy="37493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31242" y="3329449"/>
            <a:ext cx="2411361" cy="13826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465417" y="3926061"/>
            <a:ext cx="752372" cy="110682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92" y="1875498"/>
            <a:ext cx="508141" cy="5152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89" y="4881467"/>
            <a:ext cx="508141" cy="5152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21" y="3140933"/>
            <a:ext cx="508141" cy="515298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213360" y="457200"/>
            <a:ext cx="9083040" cy="814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9pPr>
          </a:lstStyle>
          <a:p>
            <a:r>
              <a:rPr lang="zh-CN" altLang="en-US" dirty="0">
                <a:solidFill>
                  <a:srgbClr val="002060"/>
                </a:solidFill>
              </a:rPr>
              <a:t>三角几何定位：计算某个</a:t>
            </a:r>
            <a:r>
              <a:rPr lang="en-US" altLang="zh-CN" dirty="0">
                <a:solidFill>
                  <a:srgbClr val="002060"/>
                </a:solidFill>
              </a:rPr>
              <a:t>mac</a:t>
            </a:r>
            <a:r>
              <a:rPr lang="zh-CN" altLang="en-US" dirty="0">
                <a:solidFill>
                  <a:srgbClr val="002060"/>
                </a:solidFill>
              </a:rPr>
              <a:t>地址</a:t>
            </a:r>
            <a:r>
              <a:rPr lang="en-US" altLang="zh-CN" dirty="0">
                <a:solidFill>
                  <a:srgbClr val="002060"/>
                </a:solidFill>
              </a:rPr>
              <a:t>/ID</a:t>
            </a:r>
            <a:r>
              <a:rPr lang="zh-CN" altLang="en-US" dirty="0">
                <a:solidFill>
                  <a:srgbClr val="002060"/>
                </a:solidFill>
              </a:rPr>
              <a:t>设备的坐标</a:t>
            </a:r>
            <a:endParaRPr lang="en-US" altLang="zh-CN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45731" y="2325000"/>
            <a:ext cx="35206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800" dirty="0">
                <a:solidFill>
                  <a:srgbClr val="FF0000"/>
                </a:solidFill>
              </a:rPr>
              <a:t>最简单就是滑动平均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r>
              <a:rPr lang="zh-CN" altLang="en-US" sz="1800" dirty="0">
                <a:solidFill>
                  <a:srgbClr val="FF0000"/>
                </a:solidFill>
              </a:rPr>
              <a:t>往前</a:t>
            </a:r>
            <a:r>
              <a:rPr lang="en-US" altLang="zh-CN" sz="1800" dirty="0">
                <a:solidFill>
                  <a:srgbClr val="FF0000"/>
                </a:solidFill>
              </a:rPr>
              <a:t>+</a:t>
            </a:r>
            <a:r>
              <a:rPr lang="zh-CN" altLang="en-US" sz="1800" dirty="0">
                <a:solidFill>
                  <a:srgbClr val="FF0000"/>
                </a:solidFill>
              </a:rPr>
              <a:t>往后滑动</a:t>
            </a:r>
            <a:r>
              <a:rPr lang="en-US" altLang="zh-CN" sz="1800" dirty="0">
                <a:solidFill>
                  <a:srgbClr val="FF0000"/>
                </a:solidFill>
              </a:rPr>
              <a:t>2</a:t>
            </a:r>
            <a:r>
              <a:rPr lang="zh-CN" altLang="en-US" sz="1800" dirty="0">
                <a:solidFill>
                  <a:srgbClr val="FF0000"/>
                </a:solidFill>
              </a:rPr>
              <a:t>个点</a:t>
            </a:r>
            <a:r>
              <a:rPr lang="en-US" altLang="zh-CN" sz="1800" dirty="0">
                <a:solidFill>
                  <a:srgbClr val="FF0000"/>
                </a:solidFill>
              </a:rPr>
              <a:t>/3</a:t>
            </a:r>
            <a:r>
              <a:rPr lang="zh-CN" altLang="en-US" sz="1800" dirty="0">
                <a:solidFill>
                  <a:srgbClr val="FF0000"/>
                </a:solidFill>
              </a:rPr>
              <a:t>个点 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r>
              <a:rPr lang="zh-CN" altLang="en-US" sz="1800" dirty="0">
                <a:solidFill>
                  <a:srgbClr val="FF0000"/>
                </a:solidFill>
              </a:rPr>
              <a:t>每个时刻</a:t>
            </a:r>
            <a:r>
              <a:rPr lang="en-US" altLang="zh-CN" sz="1800" dirty="0" err="1">
                <a:solidFill>
                  <a:srgbClr val="FF0000"/>
                </a:solidFill>
              </a:rPr>
              <a:t>i</a:t>
            </a:r>
            <a:r>
              <a:rPr lang="zh-CN" altLang="en-US" sz="1800" dirty="0">
                <a:solidFill>
                  <a:srgbClr val="FF0000"/>
                </a:solidFill>
              </a:rPr>
              <a:t>的</a:t>
            </a:r>
            <a:r>
              <a:rPr lang="en-US" altLang="zh-CN" sz="1800" dirty="0">
                <a:solidFill>
                  <a:srgbClr val="FF0000"/>
                </a:solidFill>
              </a:rPr>
              <a:t>x</a:t>
            </a:r>
            <a:r>
              <a:rPr lang="zh-CN" altLang="en-US" sz="1800" dirty="0">
                <a:solidFill>
                  <a:srgbClr val="FF0000"/>
                </a:solidFill>
              </a:rPr>
              <a:t>和</a:t>
            </a:r>
            <a:r>
              <a:rPr lang="en-US" altLang="zh-CN" sz="1800" dirty="0">
                <a:solidFill>
                  <a:srgbClr val="FF0000"/>
                </a:solidFill>
              </a:rPr>
              <a:t>y</a:t>
            </a:r>
            <a:r>
              <a:rPr lang="zh-CN" altLang="en-US" sz="1800" dirty="0">
                <a:solidFill>
                  <a:srgbClr val="FF0000"/>
                </a:solidFill>
              </a:rPr>
              <a:t>坐标重新计算，取滑动平均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r>
              <a:rPr lang="en-US" altLang="zh-CN" sz="1800" dirty="0">
                <a:solidFill>
                  <a:srgbClr val="FF0000"/>
                </a:solidFill>
              </a:rPr>
              <a:t>x(</a:t>
            </a:r>
            <a:r>
              <a:rPr lang="en-US" altLang="zh-CN" sz="1800" dirty="0" err="1">
                <a:solidFill>
                  <a:srgbClr val="FF0000"/>
                </a:solidFill>
              </a:rPr>
              <a:t>i</a:t>
            </a:r>
            <a:r>
              <a:rPr lang="en-US" altLang="zh-CN" sz="1800" dirty="0">
                <a:solidFill>
                  <a:srgbClr val="FF0000"/>
                </a:solidFill>
              </a:rPr>
              <a:t>) = [x(i-2)+x(i-1)+x(</a:t>
            </a:r>
            <a:r>
              <a:rPr lang="en-US" altLang="zh-CN" sz="1800" dirty="0" err="1">
                <a:solidFill>
                  <a:srgbClr val="FF0000"/>
                </a:solidFill>
              </a:rPr>
              <a:t>i</a:t>
            </a:r>
            <a:r>
              <a:rPr lang="en-US" altLang="zh-CN" sz="1800" dirty="0">
                <a:solidFill>
                  <a:srgbClr val="FF0000"/>
                </a:solidFill>
              </a:rPr>
              <a:t>)+x(i+1)+x(i+2)]/5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r>
              <a:rPr lang="en-US" altLang="zh-CN" sz="1800" dirty="0">
                <a:solidFill>
                  <a:srgbClr val="FF0000"/>
                </a:solidFill>
              </a:rPr>
              <a:t>y(</a:t>
            </a:r>
            <a:r>
              <a:rPr lang="en-US" altLang="zh-CN" sz="1800" dirty="0" err="1">
                <a:solidFill>
                  <a:srgbClr val="FF0000"/>
                </a:solidFill>
              </a:rPr>
              <a:t>i</a:t>
            </a:r>
            <a:r>
              <a:rPr lang="en-US" altLang="zh-CN" sz="1800" dirty="0">
                <a:solidFill>
                  <a:srgbClr val="FF0000"/>
                </a:solidFill>
              </a:rPr>
              <a:t>) = [y(i-2)+y(i-1)+y(</a:t>
            </a:r>
            <a:r>
              <a:rPr lang="en-US" altLang="zh-CN" sz="1800" dirty="0" err="1">
                <a:solidFill>
                  <a:srgbClr val="FF0000"/>
                </a:solidFill>
              </a:rPr>
              <a:t>i</a:t>
            </a:r>
            <a:r>
              <a:rPr lang="en-US" altLang="zh-CN" sz="1800" dirty="0">
                <a:solidFill>
                  <a:srgbClr val="FF0000"/>
                </a:solidFill>
              </a:rPr>
              <a:t>)+y(i+1)+y(i+2)]/5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0"/>
            <a:endParaRPr lang="en-US" altLang="zh-CN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89" y="4303085"/>
            <a:ext cx="605912" cy="60591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092330" y="3578100"/>
            <a:ext cx="496148" cy="853835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1588478" y="3576677"/>
            <a:ext cx="908538" cy="85525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497015" y="3195803"/>
            <a:ext cx="1022273" cy="1236132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323493" y="3195802"/>
            <a:ext cx="195796" cy="1360079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323492" y="3670790"/>
            <a:ext cx="1447800" cy="838199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1107831" y="3612173"/>
            <a:ext cx="3616569" cy="679938"/>
          </a:xfrm>
          <a:custGeom>
            <a:avLst/>
            <a:gdLst>
              <a:gd name="connsiteX0" fmla="*/ 0 w 4822092"/>
              <a:gd name="connsiteY0" fmla="*/ 906584 h 906584"/>
              <a:gd name="connsiteX1" fmla="*/ 867507 w 4822092"/>
              <a:gd name="connsiteY1" fmla="*/ 265723 h 906584"/>
              <a:gd name="connsiteX2" fmla="*/ 1969477 w 4822092"/>
              <a:gd name="connsiteY2" fmla="*/ 562707 h 906584"/>
              <a:gd name="connsiteX3" fmla="*/ 3212123 w 4822092"/>
              <a:gd name="connsiteY3" fmla="*/ 211015 h 906584"/>
              <a:gd name="connsiteX4" fmla="*/ 4822092 w 4822092"/>
              <a:gd name="connsiteY4" fmla="*/ 0 h 906584"/>
              <a:gd name="connsiteX5" fmla="*/ 4822092 w 4822092"/>
              <a:gd name="connsiteY5" fmla="*/ 0 h 906584"/>
              <a:gd name="connsiteX6" fmla="*/ 4822092 w 4822092"/>
              <a:gd name="connsiteY6" fmla="*/ 0 h 906584"/>
              <a:gd name="connsiteX7" fmla="*/ 4822092 w 4822092"/>
              <a:gd name="connsiteY7" fmla="*/ 0 h 9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2092" h="906584">
                <a:moveTo>
                  <a:pt x="0" y="906584"/>
                </a:moveTo>
                <a:cubicBezTo>
                  <a:pt x="269630" y="614810"/>
                  <a:pt x="539261" y="323036"/>
                  <a:pt x="867507" y="265723"/>
                </a:cubicBezTo>
                <a:cubicBezTo>
                  <a:pt x="1195753" y="208410"/>
                  <a:pt x="1578708" y="571825"/>
                  <a:pt x="1969477" y="562707"/>
                </a:cubicBezTo>
                <a:cubicBezTo>
                  <a:pt x="2360246" y="553589"/>
                  <a:pt x="2736687" y="304799"/>
                  <a:pt x="3212123" y="211015"/>
                </a:cubicBezTo>
                <a:cubicBezTo>
                  <a:pt x="3687559" y="117231"/>
                  <a:pt x="4822092" y="0"/>
                  <a:pt x="4822092" y="0"/>
                </a:cubicBezTo>
                <a:lnTo>
                  <a:pt x="4822092" y="0"/>
                </a:lnTo>
                <a:lnTo>
                  <a:pt x="4822092" y="0"/>
                </a:lnTo>
                <a:lnTo>
                  <a:pt x="4822092" y="0"/>
                </a:lnTo>
              </a:path>
            </a:pathLst>
          </a:cu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52" y="3353576"/>
            <a:ext cx="616151" cy="61615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3360" y="457200"/>
            <a:ext cx="9083040" cy="814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506020202030204" pitchFamily="34" charset="0"/>
              </a:defRPr>
            </a:lvl9pPr>
          </a:lstStyle>
          <a:p>
            <a:pPr marL="0" lvl="0" indent="0" eaLnBrk="0" hangingPunct="0">
              <a:spcBef>
                <a:spcPct val="30000"/>
              </a:spcBef>
              <a:defRPr/>
            </a:pPr>
            <a:r>
              <a:rPr lang="zh-CN" altLang="en-US" dirty="0">
                <a:solidFill>
                  <a:srgbClr val="002060"/>
                </a:solidFill>
              </a:rPr>
              <a:t>原始定位点连线</a:t>
            </a:r>
            <a:r>
              <a:rPr lang="en-US" altLang="zh-CN" dirty="0">
                <a:solidFill>
                  <a:srgbClr val="00206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dirty="0">
                <a:solidFill>
                  <a:srgbClr val="002060"/>
                </a:solidFill>
                <a:sym typeface="Wingdings" panose="05000000000000000000" pitchFamily="2" charset="2"/>
              </a:rPr>
              <a:t>生成平滑的轨迹</a:t>
            </a:r>
            <a:endParaRPr lang="en-US" altLang="zh-CN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ags/tag1.xml><?xml version="1.0" encoding="utf-8"?>
<p:tagLst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>
          <a:solidFill>
            <a:srgbClr val="C00000"/>
          </a:solidFill>
          <a:miter lim="800000"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1733</Words>
  <Application>WPS 文字</Application>
  <PresentationFormat>全屏显示(4:3)</PresentationFormat>
  <Paragraphs>236</Paragraphs>
  <Slides>19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Arial Narrow</vt:lpstr>
      <vt:lpstr>Calibri</vt:lpstr>
      <vt:lpstr>微软雅黑</vt:lpstr>
      <vt:lpstr>MS PGothic</vt:lpstr>
      <vt:lpstr>Wingdings 2</vt:lpstr>
      <vt:lpstr>Times New Roman</vt:lpstr>
      <vt:lpstr>MS Gothic</vt:lpstr>
      <vt:lpstr>Gungsuh</vt:lpstr>
      <vt:lpstr>Apple SD Gothic Neo</vt:lpstr>
      <vt:lpstr>Arial</vt:lpstr>
      <vt:lpstr>Arial Unicode MS</vt:lpstr>
      <vt:lpstr>template2007</vt:lpstr>
      <vt:lpstr>无线信号感知与室内定位</vt:lpstr>
      <vt:lpstr>Since 2000，室内定位商业场景…</vt:lpstr>
      <vt:lpstr>从移动互联到万物互联：搜索、推荐到感知</vt:lpstr>
      <vt:lpstr>移动设备感知能力示意图</vt:lpstr>
      <vt:lpstr>三角定位方法（几何法）</vt:lpstr>
      <vt:lpstr>PowerPoint 演示文稿</vt:lpstr>
      <vt:lpstr>人员设备“无感”发现技术：蓝牙+WiFi感知</vt:lpstr>
      <vt:lpstr>PowerPoint 演示文稿</vt:lpstr>
      <vt:lpstr>PowerPoint 演示文稿</vt:lpstr>
      <vt:lpstr>多设备轨迹追踪</vt:lpstr>
      <vt:lpstr>轨迹生成：定位点坐标连线、轨迹平滑</vt:lpstr>
      <vt:lpstr>轨迹生成：骨架道路约束、内部路由</vt:lpstr>
      <vt:lpstr>室内定位与导航</vt:lpstr>
      <vt:lpstr>Lab实现五个步骤</vt:lpstr>
      <vt:lpstr>步骤1：实验准备</vt:lpstr>
      <vt:lpstr>步骤2-4：手持设备定位</vt:lpstr>
      <vt:lpstr>步骤5：结果展示</vt:lpstr>
      <vt:lpstr>检查与提交要求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</dc:title>
  <dc:creator>Markus Pueschel</dc:creator>
  <dc:description>Redesign of slides created by Randal E. Bryant and David R. O'Hallaron</dc:description>
  <cp:lastModifiedBy>宇宙第一帅</cp:lastModifiedBy>
  <cp:revision>2216</cp:revision>
  <cp:lastPrinted>2025-04-17T07:10:29Z</cp:lastPrinted>
  <dcterms:created xsi:type="dcterms:W3CDTF">2025-04-17T07:10:29Z</dcterms:created>
  <dcterms:modified xsi:type="dcterms:W3CDTF">2025-04-17T07:10:29Z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E92CC786693745B2800BD46D71A18F94_12</vt:lpwstr>
  </property>
  <property fmtid="{D5CDD505-2E9C-101B-9397-08002B2CF9AE}" pid="3" name="KSOProductBuildVer">
    <vt:lpwstr>2052-3.9.4.6396</vt:lpwstr>
  </property>
</Properties>
</file>